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1" r:id="rId6"/>
    <p:sldId id="262" r:id="rId7"/>
    <p:sldId id="276" r:id="rId8"/>
    <p:sldId id="282" r:id="rId9"/>
    <p:sldId id="271" r:id="rId10"/>
    <p:sldId id="283" r:id="rId11"/>
    <p:sldId id="275" r:id="rId12"/>
    <p:sldId id="279" r:id="rId13"/>
    <p:sldId id="278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99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3" d="100"/>
          <a:sy n="53" d="100"/>
        </p:scale>
        <p:origin x="-186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14B416-6861-4C02-B89D-48879A40943D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B1CBE2-3874-4C6C-95EB-9A06162A4D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3834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E8A163-B6E4-4178-B360-F2817E875531}" type="slidenum">
              <a:rPr lang="ru-RU">
                <a:solidFill>
                  <a:prstClr val="black"/>
                </a:solidFill>
              </a:rPr>
              <a:pPr/>
              <a:t>8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418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8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BC679-623C-4FE2-990A-EC83288A6A08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BBE9C-AC0C-4A55-96D8-89E61260A7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BC679-623C-4FE2-990A-EC83288A6A08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BBE9C-AC0C-4A55-96D8-89E61260A7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BC679-623C-4FE2-990A-EC83288A6A08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BBE9C-AC0C-4A55-96D8-89E61260A7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BC679-623C-4FE2-990A-EC83288A6A08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BBE9C-AC0C-4A55-96D8-89E61260A7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BC679-623C-4FE2-990A-EC83288A6A08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BBE9C-AC0C-4A55-96D8-89E61260A7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BC679-623C-4FE2-990A-EC83288A6A08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BBE9C-AC0C-4A55-96D8-89E61260A7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BC679-623C-4FE2-990A-EC83288A6A08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BBE9C-AC0C-4A55-96D8-89E61260A7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BC679-623C-4FE2-990A-EC83288A6A08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BBE9C-AC0C-4A55-96D8-89E61260A7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BC679-623C-4FE2-990A-EC83288A6A08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BBE9C-AC0C-4A55-96D8-89E61260A7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BC679-623C-4FE2-990A-EC83288A6A08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BBE9C-AC0C-4A55-96D8-89E61260A7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BC679-623C-4FE2-990A-EC83288A6A08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BBE9C-AC0C-4A55-96D8-89E61260A7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8BC679-623C-4FE2-990A-EC83288A6A08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5BBE9C-AC0C-4A55-96D8-89E61260A79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0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1500174"/>
            <a:ext cx="7415210" cy="1285884"/>
          </a:xfrm>
        </p:spPr>
        <p:txBody>
          <a:bodyPr>
            <a:noAutofit/>
          </a:bodyPr>
          <a:lstStyle/>
          <a:p>
            <a:r>
              <a:rPr lang="ru-RU" sz="6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Отряд юных инспекторов движения </a:t>
            </a:r>
            <a:br>
              <a:rPr lang="ru-RU" sz="6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endParaRPr lang="ru-RU" sz="66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2928934"/>
            <a:ext cx="7607198" cy="3214710"/>
          </a:xfrm>
        </p:spPr>
        <p:txBody>
          <a:bodyPr>
            <a:normAutofit fontScale="85000" lnSpcReduction="20000"/>
          </a:bodyPr>
          <a:lstStyle/>
          <a:p>
            <a:r>
              <a:rPr lang="ru-RU" sz="71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"</a:t>
            </a:r>
            <a:r>
              <a:rPr lang="ru-RU" sz="71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Юные инспектора</a:t>
            </a:r>
            <a:r>
              <a:rPr lang="ru-RU" sz="71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"</a:t>
            </a:r>
            <a:endParaRPr lang="ru-RU" sz="7100" dirty="0" smtClean="0">
              <a:solidFill>
                <a:schemeClr val="tx1"/>
              </a:solidFill>
              <a:latin typeface="Monotype Corsiva" pitchFamily="66" charset="0"/>
            </a:endParaRPr>
          </a:p>
          <a:p>
            <a:r>
              <a:rPr lang="ru-RU" sz="48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</a:t>
            </a:r>
          </a:p>
          <a:p>
            <a:endParaRPr lang="ru-RU" sz="48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48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МОУ «</a:t>
            </a:r>
            <a:r>
              <a:rPr lang="ru-RU" sz="4800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Ухотская</a:t>
            </a:r>
            <a:r>
              <a:rPr lang="ru-RU" sz="48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СШ»</a:t>
            </a:r>
          </a:p>
        </p:txBody>
      </p:sp>
      <p:pic>
        <p:nvPicPr>
          <p:cNvPr id="4" name="Рисунок 3" descr="star5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2357430"/>
            <a:ext cx="646048" cy="571504"/>
          </a:xfrm>
          <a:prstGeom prst="rect">
            <a:avLst/>
          </a:prstGeom>
        </p:spPr>
      </p:pic>
      <p:pic>
        <p:nvPicPr>
          <p:cNvPr id="6" name="Рисунок 5" descr="star5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3571876"/>
            <a:ext cx="646048" cy="571504"/>
          </a:xfrm>
          <a:prstGeom prst="rect">
            <a:avLst/>
          </a:prstGeom>
        </p:spPr>
      </p:pic>
      <p:pic>
        <p:nvPicPr>
          <p:cNvPr id="7" name="Рисунок 6" descr="star5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1000108"/>
            <a:ext cx="646048" cy="571504"/>
          </a:xfrm>
          <a:prstGeom prst="rect">
            <a:avLst/>
          </a:prstGeom>
        </p:spPr>
      </p:pic>
      <p:pic>
        <p:nvPicPr>
          <p:cNvPr id="8" name="Рисунок 7" descr="star5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64" y="4714884"/>
            <a:ext cx="646048" cy="571504"/>
          </a:xfrm>
          <a:prstGeom prst="rect">
            <a:avLst/>
          </a:prstGeom>
        </p:spPr>
      </p:pic>
      <p:pic>
        <p:nvPicPr>
          <p:cNvPr id="9" name="Рисунок 8" descr="star5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5214950"/>
            <a:ext cx="646048" cy="571504"/>
          </a:xfrm>
          <a:prstGeom prst="rect">
            <a:avLst/>
          </a:prstGeom>
        </p:spPr>
      </p:pic>
      <p:pic>
        <p:nvPicPr>
          <p:cNvPr id="10" name="Рисунок 9" descr="star5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2643182"/>
            <a:ext cx="646048" cy="571504"/>
          </a:xfrm>
          <a:prstGeom prst="rect">
            <a:avLst/>
          </a:prstGeom>
        </p:spPr>
      </p:pic>
      <p:pic>
        <p:nvPicPr>
          <p:cNvPr id="13" name="Рисунок 12" descr="star5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24" y="928670"/>
            <a:ext cx="646048" cy="571504"/>
          </a:xfrm>
          <a:prstGeom prst="rect">
            <a:avLst/>
          </a:prstGeom>
        </p:spPr>
      </p:pic>
      <p:pic>
        <p:nvPicPr>
          <p:cNvPr id="14" name="Рисунок 13" descr="star5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68" y="3000372"/>
            <a:ext cx="646048" cy="571504"/>
          </a:xfrm>
          <a:prstGeom prst="rect">
            <a:avLst/>
          </a:prstGeom>
        </p:spPr>
      </p:pic>
      <p:pic>
        <p:nvPicPr>
          <p:cNvPr id="1026" name="Picture 2" descr="C:\Users\User\Desktop\fMBSYxskrmY-B2xPzClLkr9XMiFAAqE5tZJH1pBJTLdMehNkJgtWr8y_0AyMTMlnLMuy1chzK6rJC3F8zz0KDXV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038" y="3752262"/>
            <a:ext cx="2484373" cy="2484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900370"/>
          </a:xfrm>
        </p:spPr>
        <p:txBody>
          <a:bodyPr/>
          <a:lstStyle/>
          <a:p>
            <a:pPr>
              <a:buNone/>
            </a:pPr>
            <a:r>
              <a:rPr lang="ru-RU" sz="40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Правила движенья, правила движенья </a:t>
            </a:r>
          </a:p>
          <a:p>
            <a:pPr>
              <a:buNone/>
            </a:pPr>
            <a:r>
              <a:rPr lang="ru-RU" sz="40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Все без исключенья знать должны </a:t>
            </a:r>
          </a:p>
          <a:p>
            <a:pPr>
              <a:buNone/>
            </a:pPr>
            <a:r>
              <a:rPr lang="ru-RU" sz="40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Правила движенья с самого рожденья </a:t>
            </a:r>
          </a:p>
          <a:p>
            <a:pPr>
              <a:buNone/>
            </a:pPr>
            <a:r>
              <a:rPr lang="ru-RU" sz="40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Каждому полезны и нужны</a:t>
            </a:r>
          </a:p>
          <a:p>
            <a:endParaRPr lang="ru-RU" dirty="0"/>
          </a:p>
        </p:txBody>
      </p:sp>
      <p:pic>
        <p:nvPicPr>
          <p:cNvPr id="4" name="Рисунок 3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77091" y="4643446"/>
            <a:ext cx="1666909" cy="18752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Цели  отряда:</a:t>
            </a:r>
            <a:endParaRPr lang="ru-RU" sz="72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Рисунок 3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72330" y="4768439"/>
            <a:ext cx="1666909" cy="18752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600201"/>
            <a:ext cx="8075240" cy="334096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ru-RU" dirty="0" smtClean="0">
                <a:solidFill>
                  <a:srgbClr val="660033"/>
                </a:solidFill>
                <a:latin typeface="Comic Sans MS" pitchFamily="66" charset="0"/>
              </a:rPr>
              <a:t> </a:t>
            </a:r>
            <a:r>
              <a:rPr lang="ru-RU" dirty="0">
                <a:solidFill>
                  <a:srgbClr val="660033"/>
                </a:solidFill>
                <a:latin typeface="Comic Sans MS" pitchFamily="66" charset="0"/>
              </a:rPr>
              <a:t>создание условий для формирования у школьников устойчивых навыков безопасного поведения на улицах </a:t>
            </a:r>
            <a:r>
              <a:rPr lang="ru-RU" dirty="0" smtClean="0">
                <a:solidFill>
                  <a:srgbClr val="660033"/>
                </a:solidFill>
                <a:latin typeface="Comic Sans MS" pitchFamily="66" charset="0"/>
              </a:rPr>
              <a:t>и дорогах;</a:t>
            </a:r>
            <a:endParaRPr lang="ru-RU" dirty="0">
              <a:solidFill>
                <a:srgbClr val="660033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dirty="0">
                <a:solidFill>
                  <a:srgbClr val="660033"/>
                </a:solidFill>
                <a:latin typeface="Comic Sans MS" pitchFamily="66" charset="0"/>
              </a:rPr>
              <a:t> предупреждение детского дорожно-транспортного травматизма; </a:t>
            </a:r>
          </a:p>
          <a:p>
            <a:pPr marL="0" indent="0">
              <a:buNone/>
            </a:pPr>
            <a:endParaRPr lang="ru-RU" dirty="0"/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77091" y="4643446"/>
            <a:ext cx="1666909" cy="18752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Задачи: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14422"/>
            <a:ext cx="8229600" cy="4525963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ru-RU" sz="6000" dirty="0">
                <a:solidFill>
                  <a:srgbClr val="660033"/>
                </a:solidFill>
                <a:latin typeface="Comic Sans MS" pitchFamily="66" charset="0"/>
              </a:rPr>
              <a:t>Сформировать у обучающихся потребность в изучении правил дорожного движения и осознанное к ним отношение</a:t>
            </a:r>
            <a:r>
              <a:rPr lang="ru-RU" sz="6000" dirty="0" smtClean="0">
                <a:solidFill>
                  <a:srgbClr val="660033"/>
                </a:solidFill>
                <a:latin typeface="Comic Sans MS" pitchFamily="66" charset="0"/>
              </a:rPr>
              <a:t>;</a:t>
            </a:r>
            <a:endParaRPr lang="ru-RU" sz="6000" dirty="0">
              <a:solidFill>
                <a:srgbClr val="660033"/>
              </a:solidFill>
              <a:latin typeface="Comic Sans MS" pitchFamily="66" charset="0"/>
            </a:endParaRPr>
          </a:p>
          <a:p>
            <a:pPr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ru-RU" sz="6000" dirty="0">
                <a:solidFill>
                  <a:srgbClr val="660033"/>
                </a:solidFill>
                <a:latin typeface="Comic Sans MS" pitchFamily="66" charset="0"/>
              </a:rPr>
              <a:t>· Сформировать устойчивые навыки соблюдения и выполнения правил дорожного движения</a:t>
            </a:r>
            <a:r>
              <a:rPr lang="ru-RU" sz="6000" dirty="0" smtClean="0">
                <a:solidFill>
                  <a:srgbClr val="660033"/>
                </a:solidFill>
                <a:latin typeface="Comic Sans MS" pitchFamily="66" charset="0"/>
              </a:rPr>
              <a:t>;</a:t>
            </a:r>
            <a:endParaRPr lang="ru-RU" sz="6000" dirty="0">
              <a:solidFill>
                <a:srgbClr val="660033"/>
              </a:solidFill>
              <a:latin typeface="Comic Sans MS" pitchFamily="66" charset="0"/>
            </a:endParaRPr>
          </a:p>
          <a:p>
            <a:pPr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ru-RU" sz="6000" dirty="0">
                <a:solidFill>
                  <a:srgbClr val="660033"/>
                </a:solidFill>
                <a:latin typeface="Comic Sans MS" pitchFamily="66" charset="0"/>
              </a:rPr>
              <a:t>· Обучить способам оказания самопомощи и первой медицинской помощи</a:t>
            </a:r>
            <a:r>
              <a:rPr lang="ru-RU" sz="6000" dirty="0" smtClean="0">
                <a:solidFill>
                  <a:srgbClr val="660033"/>
                </a:solidFill>
                <a:latin typeface="Comic Sans MS" pitchFamily="66" charset="0"/>
              </a:rPr>
              <a:t>;</a:t>
            </a:r>
            <a:endParaRPr lang="ru-RU" sz="6000" dirty="0">
              <a:solidFill>
                <a:srgbClr val="660033"/>
              </a:solidFill>
              <a:latin typeface="Comic Sans MS" pitchFamily="66" charset="0"/>
            </a:endParaRPr>
          </a:p>
          <a:p>
            <a:pPr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ru-RU" sz="6000" dirty="0">
                <a:solidFill>
                  <a:srgbClr val="660033"/>
                </a:solidFill>
                <a:latin typeface="Comic Sans MS" pitchFamily="66" charset="0"/>
              </a:rPr>
              <a:t>· Развивать у учащихся умение ориентироваться в дорожно-транспортной ситуации</a:t>
            </a:r>
            <a:r>
              <a:rPr lang="ru-RU" sz="6000" dirty="0" smtClean="0">
                <a:solidFill>
                  <a:srgbClr val="660033"/>
                </a:solidFill>
                <a:latin typeface="Comic Sans MS" pitchFamily="66" charset="0"/>
              </a:rPr>
              <a:t>;</a:t>
            </a:r>
            <a:endParaRPr lang="ru-RU" sz="6000" dirty="0">
              <a:solidFill>
                <a:srgbClr val="660033"/>
              </a:solidFill>
              <a:latin typeface="Comic Sans MS" pitchFamily="66" charset="0"/>
            </a:endParaRPr>
          </a:p>
          <a:p>
            <a:pPr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ru-RU" sz="6000" dirty="0">
                <a:solidFill>
                  <a:srgbClr val="660033"/>
                </a:solidFill>
                <a:latin typeface="Comic Sans MS" pitchFamily="66" charset="0"/>
              </a:rPr>
              <a:t>· Воспитывать чувство ответственности, культуры безопасного поведения на дорогах и улицах</a:t>
            </a:r>
            <a:r>
              <a:rPr lang="ru-RU" sz="6000" dirty="0" smtClean="0">
                <a:solidFill>
                  <a:srgbClr val="660033"/>
                </a:solidFill>
                <a:latin typeface="Comic Sans MS" pitchFamily="66" charset="0"/>
              </a:rPr>
              <a:t>.</a:t>
            </a:r>
            <a:endParaRPr lang="ru-RU" sz="6000" dirty="0">
              <a:solidFill>
                <a:srgbClr val="660033"/>
              </a:solidFill>
              <a:latin typeface="Comic Sans MS" pitchFamily="66" charset="0"/>
            </a:endParaRPr>
          </a:p>
          <a:p>
            <a:pPr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ru-RU" sz="6000" dirty="0">
                <a:solidFill>
                  <a:srgbClr val="660033"/>
                </a:solidFill>
                <a:latin typeface="Comic Sans MS" pitchFamily="66" charset="0"/>
              </a:rPr>
              <a:t>· Выработать у учащихся культуру поведения в транспорте и дорожную этику</a:t>
            </a:r>
            <a:r>
              <a:rPr lang="ru-RU" sz="6000" dirty="0" smtClean="0">
                <a:solidFill>
                  <a:srgbClr val="660033"/>
                </a:solidFill>
                <a:latin typeface="Comic Sans MS" pitchFamily="66" charset="0"/>
              </a:rPr>
              <a:t>.</a:t>
            </a:r>
            <a:endParaRPr lang="ru-RU" sz="6000" dirty="0">
              <a:solidFill>
                <a:srgbClr val="660033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Ø"/>
            </a:pPr>
            <a:endParaRPr lang="ru-RU" dirty="0"/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00" y="357166"/>
            <a:ext cx="7772400" cy="1470025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Знакомьтесь!</a:t>
            </a:r>
            <a:br>
              <a:rPr lang="ru-RU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ЭТО МЫ</a:t>
            </a:r>
            <a:endParaRPr lang="ru-RU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643174" y="1785926"/>
            <a:ext cx="4286280" cy="2357454"/>
          </a:xfrm>
        </p:spPr>
        <p:txBody>
          <a:bodyPr>
            <a:normAutofit fontScale="92500" lnSpcReduction="10000"/>
          </a:bodyPr>
          <a:lstStyle/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Разрешите представиться:</a:t>
            </a: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Мы –ученики 7 класса </a:t>
            </a: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МОУ «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Ухотская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 СШ» </a:t>
            </a:r>
          </a:p>
          <a:p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Наш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девиз:</a:t>
            </a: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» Тем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, кто знает правила дороги, </a:t>
            </a:r>
            <a:endParaRPr lang="ru-RU" sz="2400" b="1" dirty="0" smtClean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не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грозят ни травмы, ни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тревоги»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42910" y="1785926"/>
            <a:ext cx="228142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2800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785786" y="2000240"/>
            <a:ext cx="1657350" cy="3048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 rtl="0"/>
            <a:r>
              <a:rPr lang="ru-RU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Голышева Анастасия</a:t>
            </a:r>
            <a:endParaRPr lang="ru-RU" sz="1800" i="1" kern="10" spc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/>
              <a:latin typeface="Times New Roman"/>
              <a:cs typeface="Times New Roman"/>
            </a:endParaRPr>
          </a:p>
        </p:txBody>
      </p:sp>
      <p:sp>
        <p:nvSpPr>
          <p:cNvPr id="15" name="WordArt 2"/>
          <p:cNvSpPr>
            <a:spLocks noChangeArrowheads="1" noChangeShapeType="1" noTextEdit="1"/>
          </p:cNvSpPr>
          <p:nvPr/>
        </p:nvSpPr>
        <p:spPr bwMode="auto">
          <a:xfrm>
            <a:off x="3655250" y="5877272"/>
            <a:ext cx="1800226" cy="859185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 rtl="0"/>
            <a:r>
              <a:rPr lang="ru-RU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Классный руководитель:</a:t>
            </a:r>
          </a:p>
          <a:p>
            <a:pPr algn="ctr" rtl="0"/>
            <a:r>
              <a:rPr lang="ru-RU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ru-RU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Богачкина</a:t>
            </a:r>
            <a:r>
              <a:rPr lang="ru-RU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 Т.Б</a:t>
            </a:r>
            <a:endParaRPr lang="ru-RU" sz="1800" i="1" kern="10" spc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/>
              <a:latin typeface="Times New Roman"/>
              <a:cs typeface="Times New Roman"/>
            </a:endParaRPr>
          </a:p>
        </p:txBody>
      </p:sp>
      <p:sp>
        <p:nvSpPr>
          <p:cNvPr id="16" name="WordArt 2"/>
          <p:cNvSpPr>
            <a:spLocks noChangeArrowheads="1" noChangeShapeType="1" noTextEdit="1"/>
          </p:cNvSpPr>
          <p:nvPr/>
        </p:nvSpPr>
        <p:spPr bwMode="auto">
          <a:xfrm>
            <a:off x="7218199" y="6431657"/>
            <a:ext cx="1657350" cy="3048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 rtl="0"/>
            <a:r>
              <a:rPr lang="ru-RU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Вересова Яна</a:t>
            </a:r>
            <a:endParaRPr lang="ru-RU" sz="1800" i="1" kern="10" spc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/>
              <a:latin typeface="Times New Roman"/>
              <a:cs typeface="Times New Roman"/>
            </a:endParaRPr>
          </a:p>
        </p:txBody>
      </p:sp>
      <p:sp>
        <p:nvSpPr>
          <p:cNvPr id="18" name="WordArt 2"/>
          <p:cNvSpPr>
            <a:spLocks noChangeArrowheads="1" noChangeShapeType="1" noTextEdit="1"/>
          </p:cNvSpPr>
          <p:nvPr/>
        </p:nvSpPr>
        <p:spPr bwMode="auto">
          <a:xfrm>
            <a:off x="785786" y="4030762"/>
            <a:ext cx="1657350" cy="3048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 rtl="0"/>
            <a:r>
              <a:rPr lang="ru-RU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Тропина Татьяна</a:t>
            </a:r>
            <a:endParaRPr lang="ru-RU" sz="1800" i="1" kern="10" spc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/>
              <a:latin typeface="Times New Roman"/>
              <a:cs typeface="Times New Roman"/>
            </a:endParaRPr>
          </a:p>
        </p:txBody>
      </p:sp>
      <p:sp>
        <p:nvSpPr>
          <p:cNvPr id="19" name="WordArt 2"/>
          <p:cNvSpPr>
            <a:spLocks noChangeArrowheads="1" noChangeShapeType="1" noTextEdit="1"/>
          </p:cNvSpPr>
          <p:nvPr/>
        </p:nvSpPr>
        <p:spPr bwMode="auto">
          <a:xfrm>
            <a:off x="954948" y="6053158"/>
            <a:ext cx="1657350" cy="3048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 rtl="0"/>
            <a:r>
              <a:rPr lang="ru-RU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Червина</a:t>
            </a:r>
            <a:r>
              <a:rPr lang="ru-RU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 София</a:t>
            </a:r>
            <a:endParaRPr lang="ru-RU" sz="1800" i="1" kern="10" spc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/>
              <a:latin typeface="Times New Roman"/>
              <a:cs typeface="Times New Roman"/>
            </a:endParaRPr>
          </a:p>
        </p:txBody>
      </p:sp>
      <p:sp>
        <p:nvSpPr>
          <p:cNvPr id="20" name="WordArt 2"/>
          <p:cNvSpPr>
            <a:spLocks noChangeArrowheads="1" noChangeShapeType="1" noTextEdit="1"/>
          </p:cNvSpPr>
          <p:nvPr/>
        </p:nvSpPr>
        <p:spPr bwMode="auto">
          <a:xfrm>
            <a:off x="7307723" y="3725962"/>
            <a:ext cx="1657350" cy="3048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 rtl="0"/>
            <a:r>
              <a:rPr lang="ru-RU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Сумкин</a:t>
            </a:r>
            <a:r>
              <a:rPr lang="ru-RU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 Тимофей</a:t>
            </a:r>
            <a:endParaRPr lang="ru-RU" sz="1800" i="1" kern="10" spc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/>
              <a:latin typeface="Times New Roman"/>
              <a:cs typeface="Times New Roman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56" y="798115"/>
            <a:ext cx="1224787" cy="1284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247" y="1981649"/>
            <a:ext cx="1478302" cy="1626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37" y="2477135"/>
            <a:ext cx="1265934" cy="1604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281" y="4481223"/>
            <a:ext cx="1121913" cy="1525727"/>
          </a:xfrm>
          <a:prstGeom prst="rect">
            <a:avLst/>
          </a:prstGeom>
          <a:ln>
            <a:solidFill>
              <a:srgbClr val="CC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122" y="4387020"/>
            <a:ext cx="1624903" cy="1762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290472"/>
            <a:ext cx="1531548" cy="140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26" grpId="0"/>
      <p:bldP spid="15" grpId="0"/>
      <p:bldP spid="16" grpId="0"/>
      <p:bldP spid="18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WordArt 2"/>
          <p:cNvSpPr>
            <a:spLocks noChangeArrowheads="1" noChangeShapeType="1" noTextEdit="1"/>
          </p:cNvSpPr>
          <p:nvPr/>
        </p:nvSpPr>
        <p:spPr bwMode="auto">
          <a:xfrm>
            <a:off x="1547664" y="1709141"/>
            <a:ext cx="5867418" cy="1428760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4A825D"/>
                    </a:gs>
                    <a:gs pos="100000">
                      <a:srgbClr val="99FF33"/>
                    </a:gs>
                  </a:gsLst>
                  <a:lin ang="5400000" scaled="1"/>
                </a:gradFill>
                <a:effectLst/>
                <a:latin typeface="Monotype Corsiva"/>
              </a:rPr>
              <a:t>Тяжело в учении – </a:t>
            </a:r>
          </a:p>
          <a:p>
            <a:pPr algn="ctr" rtl="0"/>
            <a:r>
              <a:rPr lang="ru-RU" sz="36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4A825D"/>
                    </a:gs>
                    <a:gs pos="100000">
                      <a:srgbClr val="99FF33"/>
                    </a:gs>
                  </a:gsLst>
                  <a:lin ang="5400000" scaled="1"/>
                </a:gradFill>
                <a:effectLst/>
                <a:latin typeface="Monotype Corsiva"/>
              </a:rPr>
              <a:t>легко в бою!</a:t>
            </a:r>
            <a:endParaRPr lang="ru-RU" sz="3600" kern="10" spc="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4A825D"/>
                  </a:gs>
                  <a:gs pos="100000">
                    <a:srgbClr val="99FF33"/>
                  </a:gs>
                </a:gsLst>
                <a:lin ang="5400000" scaled="1"/>
              </a:gradFill>
              <a:effectLst/>
              <a:latin typeface="Monotype Corsiva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sz="2000" dirty="0" smtClean="0">
              <a:latin typeface="Monotype Corsiva" pitchFamily="66" charset="0"/>
            </a:endParaRPr>
          </a:p>
          <a:p>
            <a:pPr>
              <a:buNone/>
            </a:pPr>
            <a:endParaRPr lang="ru-RU" sz="2000" dirty="0">
              <a:latin typeface="Monotype Corsiva" pitchFamily="66" charset="0"/>
            </a:endParaRPr>
          </a:p>
          <a:p>
            <a:pPr>
              <a:buNone/>
            </a:pPr>
            <a:endParaRPr lang="ru-RU" sz="2000" dirty="0" smtClean="0">
              <a:latin typeface="Monotype Corsiva" pitchFamily="66" charset="0"/>
            </a:endParaRPr>
          </a:p>
          <a:p>
            <a:pPr>
              <a:buNone/>
            </a:pPr>
            <a:endParaRPr lang="ru-RU" sz="2000" dirty="0">
              <a:latin typeface="Monotype Corsiva" pitchFamily="66" charset="0"/>
            </a:endParaRPr>
          </a:p>
          <a:p>
            <a:pPr>
              <a:buNone/>
            </a:pPr>
            <a:endParaRPr lang="ru-RU" sz="2000" dirty="0" smtClean="0">
              <a:latin typeface="Monotype Corsiva" pitchFamily="66" charset="0"/>
            </a:endParaRPr>
          </a:p>
          <a:p>
            <a:pPr>
              <a:buNone/>
            </a:pPr>
            <a:endParaRPr lang="ru-RU" sz="2000" dirty="0">
              <a:latin typeface="Monotype Corsiva" pitchFamily="66" charset="0"/>
            </a:endParaRPr>
          </a:p>
          <a:p>
            <a:pPr>
              <a:buNone/>
            </a:pPr>
            <a:endParaRPr lang="ru-RU" sz="2000" dirty="0" smtClean="0">
              <a:latin typeface="Monotype Corsiva" pitchFamily="66" charset="0"/>
            </a:endParaRPr>
          </a:p>
          <a:p>
            <a:pPr>
              <a:buNone/>
            </a:pPr>
            <a:endParaRPr lang="ru-RU" sz="2000" dirty="0">
              <a:latin typeface="Monotype Corsiva" pitchFamily="66" charset="0"/>
            </a:endParaRPr>
          </a:p>
        </p:txBody>
      </p:sp>
      <p:pic>
        <p:nvPicPr>
          <p:cNvPr id="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348706"/>
            <a:ext cx="4038600" cy="30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348880"/>
            <a:ext cx="4112885" cy="3084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86766" cy="193991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r>
              <a:rPr lang="ru-RU" sz="53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И вот  результат:</a:t>
            </a:r>
            <a:br>
              <a:rPr lang="ru-RU" sz="53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53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мы – активные участники акции «Письмо водителю»</a:t>
            </a:r>
            <a:endParaRPr lang="ru-RU" sz="53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02397" y="2708920"/>
            <a:ext cx="6185827" cy="30963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b="1" i="1" dirty="0">
                <a:latin typeface="Arial Black" panose="020B0A04020102020204" pitchFamily="34" charset="0"/>
                <a:cs typeface="Aharoni" panose="02010803020104030203" pitchFamily="2" charset="-79"/>
              </a:rPr>
              <a:t>Уважаемые ВОДИТЕЛИ</a:t>
            </a:r>
            <a:r>
              <a:rPr lang="ru-RU" sz="1800" b="1" i="1" dirty="0" smtClean="0">
                <a:latin typeface="Arial Black" panose="020B0A04020102020204" pitchFamily="34" charset="0"/>
                <a:cs typeface="Aharoni" panose="02010803020104030203" pitchFamily="2" charset="-79"/>
              </a:rPr>
              <a:t>!</a:t>
            </a:r>
            <a:endParaRPr lang="ru-RU" sz="1800" b="1" i="1" dirty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>
              <a:buNone/>
            </a:pPr>
            <a:r>
              <a:rPr lang="ru-RU" sz="1800" b="1" i="1" dirty="0" smtClean="0">
                <a:latin typeface="Arial Black" panose="020B0A04020102020204" pitchFamily="34" charset="0"/>
                <a:cs typeface="Aharoni" panose="02010803020104030203" pitchFamily="2" charset="-79"/>
              </a:rPr>
              <a:t>Мы </a:t>
            </a:r>
            <a:r>
              <a:rPr lang="ru-RU" sz="1800" b="1" i="1" dirty="0">
                <a:latin typeface="Arial Black" panose="020B0A04020102020204" pitchFamily="34" charset="0"/>
                <a:cs typeface="Aharoni" panose="02010803020104030203" pitchFamily="2" charset="-79"/>
              </a:rPr>
              <a:t>не просим о невозможном, просто хотим призвать соблюдать Правила дорожного движения и помнить, что из-за Вашей невнимательности может оборваться чья-то жизнь. И очень страшно если это будет жизнь ребенка!!!</a:t>
            </a:r>
          </a:p>
          <a:p>
            <a:pPr>
              <a:buNone/>
            </a:pPr>
            <a:r>
              <a:rPr lang="ru-RU" sz="1800" b="1" i="1" dirty="0" smtClean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ru-RU" sz="1800" b="1" i="1" dirty="0">
                <a:latin typeface="Arial Black" panose="020B0A04020102020204" pitchFamily="34" charset="0"/>
                <a:cs typeface="Aharoni" panose="02010803020104030203" pitchFamily="2" charset="-79"/>
              </a:rPr>
              <a:t>Всегда когда садитесь за руль, пожалуйста, помните, что от вас зависит и моя жизнь и жизнь других людей!</a:t>
            </a:r>
          </a:p>
          <a:p>
            <a:pPr>
              <a:buNone/>
            </a:pPr>
            <a:r>
              <a:rPr lang="ru-RU" sz="1800" b="1" i="1" dirty="0" smtClean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ru-RU" sz="1800" b="1" i="1" dirty="0">
                <a:latin typeface="Arial Black" panose="020B0A04020102020204" pitchFamily="34" charset="0"/>
                <a:cs typeface="Aharoni" panose="02010803020104030203" pitchFamily="2" charset="-79"/>
              </a:rPr>
              <a:t>Мы желаем вам, водитель, светлой и радостной дороги, и обещаем всегда соблюдать правила дорожного движения.</a:t>
            </a:r>
            <a:endParaRPr lang="ru-RU" sz="1800" b="1" i="1" dirty="0" smtClean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314" y="3190940"/>
            <a:ext cx="2089174" cy="2789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805" name="Rectangle 13"/>
          <p:cNvSpPr>
            <a:spLocks noGrp="1" noChangeArrowheads="1"/>
          </p:cNvSpPr>
          <p:nvPr>
            <p:ph type="title"/>
          </p:nvPr>
        </p:nvSpPr>
        <p:spPr>
          <a:xfrm>
            <a:off x="457199" y="274638"/>
            <a:ext cx="8401789" cy="1930226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/>
              </a:rPr>
              <a:t>Активные участники районного конкурса:</a:t>
            </a:r>
            <a:b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/>
              </a:rPr>
            </a:b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/>
              </a:rPr>
              <a:t>«Дорожный </a:t>
            </a:r>
            <a:r>
              <a:rPr lang="ru-RU" b="1" i="1" dirty="0">
                <a:solidFill>
                  <a:schemeClr val="accent3">
                    <a:lumMod val="50000"/>
                  </a:schemeClr>
                </a:solidFill>
                <a:latin typeface="Times New Roman"/>
              </a:rPr>
              <a:t>калейдоскоп»</a:t>
            </a:r>
            <a:endParaRPr lang="ru-RU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17798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619672" y="1916832"/>
            <a:ext cx="3131716" cy="3517181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 dirty="0" smtClean="0">
                <a:latin typeface="Monotype Corsiva" pitchFamily="66" charset="0"/>
              </a:rPr>
              <a:t>.</a:t>
            </a:r>
            <a:endParaRPr lang="ru-RU" sz="2800" dirty="0">
              <a:latin typeface="Monotype Corsiva" pitchFamily="66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half" idx="2"/>
          </p:nvPr>
        </p:nvSpPr>
        <p:spPr>
          <a:xfrm>
            <a:off x="7524328" y="2924944"/>
            <a:ext cx="1080120" cy="140881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4293097"/>
            <a:ext cx="226368" cy="7200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38970"/>
            <a:ext cx="4536504" cy="3107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738970"/>
            <a:ext cx="4293259" cy="306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8723706"/>
      </p:ext>
    </p:extLst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17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17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17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17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7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7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Акция «Внимание! Дети!»</a:t>
            </a:r>
            <a:endParaRPr lang="ru-RU" sz="60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b="1" i="1" dirty="0" smtClean="0">
                <a:latin typeface="Monotype Corsiva" pitchFamily="66" charset="0"/>
              </a:rPr>
              <a:t>Будь внимателен  водитель!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276872"/>
            <a:ext cx="3960440" cy="3869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620688"/>
            <a:ext cx="669674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Times New Roman"/>
                <a:cs typeface="Mongolian Baiti" panose="03000500000000000000" pitchFamily="66" charset="0"/>
              </a:rPr>
              <a:t>Рейды по выявлению </a:t>
            </a:r>
            <a:r>
              <a:rPr lang="ru-RU" sz="3200" b="1" i="1" dirty="0" smtClean="0">
                <a:solidFill>
                  <a:schemeClr val="accent3">
                    <a:lumMod val="50000"/>
                  </a:schemeClr>
                </a:solidFill>
                <a:latin typeface="Times New Roman"/>
                <a:cs typeface="Mongolian Baiti" panose="03000500000000000000" pitchFamily="66" charset="0"/>
              </a:rPr>
              <a:t>школьников, нарушающих </a:t>
            </a:r>
            <a:r>
              <a:rPr lang="ru-RU" sz="3200" b="1" i="1" dirty="0">
                <a:solidFill>
                  <a:schemeClr val="accent3">
                    <a:lumMod val="50000"/>
                  </a:schemeClr>
                </a:solidFill>
                <a:latin typeface="Times New Roman"/>
                <a:cs typeface="Mongolian Baiti" panose="03000500000000000000" pitchFamily="66" charset="0"/>
              </a:rPr>
              <a:t>правила дорожного </a:t>
            </a:r>
            <a:r>
              <a:rPr lang="ru-RU" sz="3200" b="1" i="1" dirty="0" smtClean="0">
                <a:solidFill>
                  <a:schemeClr val="accent3">
                    <a:lumMod val="50000"/>
                  </a:schemeClr>
                </a:solidFill>
                <a:latin typeface="Times New Roman"/>
                <a:cs typeface="Mongolian Baiti" panose="03000500000000000000" pitchFamily="66" charset="0"/>
              </a:rPr>
              <a:t>движения</a:t>
            </a:r>
            <a:endParaRPr lang="ru-RU" sz="3200" b="1" i="1" dirty="0">
              <a:solidFill>
                <a:schemeClr val="accent3">
                  <a:lumMod val="50000"/>
                </a:schemeClr>
              </a:solidFill>
              <a:cs typeface="Mongolian Baiti" panose="03000500000000000000" pitchFamily="66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231532"/>
            <a:ext cx="3528392" cy="4036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317684"/>
      </p:ext>
    </p:extLst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b="1" dirty="0" smtClean="0">
                <a:latin typeface="Monotype Corsiva" pitchFamily="66" charset="0"/>
              </a:rPr>
              <a:t/>
            </a:r>
            <a:br>
              <a:rPr lang="ru-RU" sz="4800" b="1" dirty="0" smtClean="0">
                <a:latin typeface="Monotype Corsiva" pitchFamily="66" charset="0"/>
              </a:rPr>
            </a:br>
            <a:r>
              <a:rPr lang="ru-RU" sz="4800" b="1" dirty="0" smtClean="0">
                <a:latin typeface="Monotype Corsiva" pitchFamily="66" charset="0"/>
              </a:rPr>
              <a:t>Наш отряд всё расскажет, объяснит</a:t>
            </a:r>
            <a:br>
              <a:rPr lang="ru-RU" sz="4800" b="1" dirty="0" smtClean="0">
                <a:latin typeface="Monotype Corsiva" pitchFamily="66" charset="0"/>
              </a:rPr>
            </a:br>
            <a:endParaRPr lang="ru-RU" sz="4800" b="1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91264" cy="341297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Выступление агитбригады «Зелёный свет»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Игра-путешествие «В страну дорожных знаков»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КВН «Знатоки дороги»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«Безопасная дорога в школу»</a:t>
            </a:r>
            <a:endParaRPr lang="ru-RU" sz="2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05631"/>
            <a:ext cx="2952328" cy="2214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205630"/>
            <a:ext cx="2952328" cy="2214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Monotype Corsiva" pitchFamily="66" charset="0"/>
              </a:rPr>
              <a:t>Знаки разные нужны, знаки разные важны…</a:t>
            </a:r>
            <a:endParaRPr lang="ru-RU" sz="3600" dirty="0">
              <a:latin typeface="Monotype Corsiva" pitchFamily="66" charset="0"/>
            </a:endParaRPr>
          </a:p>
        </p:txBody>
      </p:sp>
      <p:pic>
        <p:nvPicPr>
          <p:cNvPr id="4" name="Содержимое 3" descr="E:\142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4287" y="974594"/>
            <a:ext cx="1428750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E:\еi.jpe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00173" y="2188677"/>
            <a:ext cx="1507335" cy="1535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78906" y="5543256"/>
            <a:ext cx="1571636" cy="1214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E:\treug.gif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2022" y="5255607"/>
            <a:ext cx="1857388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E:\img_11245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02884" y="3771148"/>
            <a:ext cx="1643074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512" y="3885805"/>
            <a:ext cx="1571636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E:\i.jpeg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79512" y="2276872"/>
            <a:ext cx="142876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E:\ерпi.jpeg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776979" y="5761308"/>
            <a:ext cx="1000152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6234" y="3417983"/>
            <a:ext cx="3402671" cy="2552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021" y="765086"/>
            <a:ext cx="6437313" cy="3779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2321711"/>
            <a:ext cx="4786346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Нам компьютер помогает,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когда класс правила изучает…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04864"/>
            <a:ext cx="3905051" cy="3368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/>
          </p:cNvSpPr>
          <p:nvPr>
            <p:ph type="title" idx="4294967295"/>
          </p:nvPr>
        </p:nvSpPr>
        <p:spPr bwMode="auto">
          <a:xfrm flipH="1">
            <a:off x="228600" y="457200"/>
            <a:ext cx="7086600" cy="24384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ru-RU" sz="4000" cap="none" dirty="0" smtClean="0">
                <a:effectLst/>
                <a:latin typeface="Monotype Corsiva" pitchFamily="66" charset="0"/>
              </a:rPr>
              <a:t/>
            </a:r>
            <a:br>
              <a:rPr lang="ru-RU" sz="4000" cap="none" dirty="0" smtClean="0">
                <a:effectLst/>
                <a:latin typeface="Monotype Corsiva" pitchFamily="66" charset="0"/>
              </a:rPr>
            </a:br>
            <a:endParaRPr lang="ru-RU" sz="4000" cap="none" dirty="0" smtClean="0">
              <a:effectLst/>
              <a:latin typeface="Monotype Corsiva" pitchFamily="66" charset="0"/>
            </a:endParaRPr>
          </a:p>
        </p:txBody>
      </p:sp>
      <p:sp>
        <p:nvSpPr>
          <p:cNvPr id="33795" name="Rectangle 3"/>
          <p:cNvSpPr>
            <a:spLocks noGrp="1"/>
          </p:cNvSpPr>
          <p:nvPr>
            <p:ph type="body" idx="4294967295"/>
          </p:nvPr>
        </p:nvSpPr>
        <p:spPr>
          <a:xfrm>
            <a:off x="428596" y="1500174"/>
            <a:ext cx="8229600" cy="4525963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b="1" cap="none" dirty="0" smtClean="0">
                <a:effectLst/>
                <a:latin typeface="Monotype Corsiva" pitchFamily="66" charset="0"/>
              </a:rPr>
              <a:t>Кодекс дорожный – Закон ПДД</a:t>
            </a:r>
            <a:br>
              <a:rPr lang="ru-RU" b="1" cap="none" dirty="0" smtClean="0">
                <a:effectLst/>
                <a:latin typeface="Monotype Corsiva" pitchFamily="66" charset="0"/>
              </a:rPr>
            </a:br>
            <a:r>
              <a:rPr lang="ru-RU" b="1" cap="none" dirty="0" smtClean="0">
                <a:effectLst/>
                <a:latin typeface="Monotype Corsiva" pitchFamily="66" charset="0"/>
              </a:rPr>
              <a:t>Все мы усвоили ясно.</a:t>
            </a:r>
            <a:endParaRPr lang="ru-RU" dirty="0" smtClean="0">
              <a:latin typeface="Arial" charset="0"/>
            </a:endParaRPr>
          </a:p>
          <a:p>
            <a:pPr>
              <a:buFont typeface="Wingdings 2" pitchFamily="18" charset="2"/>
              <a:buNone/>
            </a:pPr>
            <a:endParaRPr lang="ru-RU" dirty="0" smtClean="0">
              <a:latin typeface="Arial" charset="0"/>
            </a:endParaRPr>
          </a:p>
          <a:p>
            <a:pPr>
              <a:buFont typeface="Wingdings 2" pitchFamily="18" charset="2"/>
              <a:buNone/>
            </a:pPr>
            <a:r>
              <a:rPr lang="ru-RU" dirty="0" smtClean="0">
                <a:latin typeface="Monotype Corsiva" pitchFamily="66" charset="0"/>
              </a:rPr>
              <a:t>                                         </a:t>
            </a:r>
            <a:r>
              <a:rPr lang="ru-RU" b="1" dirty="0" smtClean="0">
                <a:latin typeface="Monotype Corsiva" pitchFamily="66" charset="0"/>
              </a:rPr>
              <a:t>В школе у нас нет ДТП,</a:t>
            </a:r>
          </a:p>
          <a:p>
            <a:pPr>
              <a:buFont typeface="Wingdings 2" pitchFamily="18" charset="2"/>
              <a:buNone/>
            </a:pPr>
            <a:r>
              <a:rPr lang="ru-RU" b="1" dirty="0" smtClean="0">
                <a:latin typeface="Monotype Corsiva" pitchFamily="66" charset="0"/>
              </a:rPr>
              <a:t>                                         Создан ЮИД не напрасно.</a:t>
            </a:r>
          </a:p>
        </p:txBody>
      </p:sp>
      <p:pic>
        <p:nvPicPr>
          <p:cNvPr id="33798" name="Picture 6" descr="j0354499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285818">
            <a:off x="5715000" y="1295400"/>
            <a:ext cx="1031875" cy="1389063"/>
          </a:xfrm>
          <a:prstGeom prst="rect">
            <a:avLst/>
          </a:prstGeom>
          <a:noFill/>
        </p:spPr>
      </p:pic>
      <p:pic>
        <p:nvPicPr>
          <p:cNvPr id="33806" name="Picture 14" descr="j029525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600" y="5334000"/>
            <a:ext cx="1371600" cy="914400"/>
          </a:xfrm>
          <a:prstGeom prst="rect">
            <a:avLst/>
          </a:prstGeom>
          <a:noFill/>
        </p:spPr>
      </p:pic>
      <p:pic>
        <p:nvPicPr>
          <p:cNvPr id="6146" name="Picture 2" descr="I:\Новая папка\125931778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3286124"/>
            <a:ext cx="3250430" cy="278608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30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639</TotalTime>
  <Words>341</Words>
  <Application>Microsoft Office PowerPoint</Application>
  <PresentationFormat>Экран (4:3)</PresentationFormat>
  <Paragraphs>64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Отряд юных инспекторов движения  </vt:lpstr>
      <vt:lpstr>Презентация PowerPoint</vt:lpstr>
      <vt:lpstr>Цели  отряда:</vt:lpstr>
      <vt:lpstr>Задачи:</vt:lpstr>
      <vt:lpstr>Знакомьтесь! ЭТО МЫ</vt:lpstr>
      <vt:lpstr>Презентация PowerPoint</vt:lpstr>
      <vt:lpstr> И вот  результат: мы – активные участники акции «Письмо водителю»</vt:lpstr>
      <vt:lpstr>Активные участники районного конкурса: «Дорожный калейдоскоп»</vt:lpstr>
      <vt:lpstr>Акция «Внимание! Дети!»</vt:lpstr>
      <vt:lpstr>Презентация PowerPoint</vt:lpstr>
      <vt:lpstr> Наш отряд всё расскажет, объяснит </vt:lpstr>
      <vt:lpstr>Знаки разные нужны, знаки разные важны…</vt:lpstr>
      <vt:lpstr>Нам компьютер помогает, когда класс правила изучает…</vt:lpstr>
      <vt:lpstr>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Отряд юных инспекторов движения  «Вираж»</dc:title>
  <dc:creator>Пользователь</dc:creator>
  <cp:lastModifiedBy>User</cp:lastModifiedBy>
  <cp:revision>66</cp:revision>
  <dcterms:created xsi:type="dcterms:W3CDTF">2011-04-27T14:24:35Z</dcterms:created>
  <dcterms:modified xsi:type="dcterms:W3CDTF">2021-10-24T20:31:48Z</dcterms:modified>
</cp:coreProperties>
</file>