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3651" autoAdjust="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D37493-9D20-44EB-9C16-90ADF93A51C6}" type="datetimeFigureOut">
              <a:rPr lang="ru-RU" smtClean="0"/>
              <a:pPr/>
              <a:t>16.03.2017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3DB395-BCF6-40CE-B904-B1345618D5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298229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DB395-BCF6-40CE-B904-B1345618D55B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919014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316E3-B0E6-49F5-AF3A-7E3C81B49DDB}" type="datetimeFigureOut">
              <a:rPr lang="ru-RU" smtClean="0"/>
              <a:pPr/>
              <a:t>16.03.2017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8A6C878-7550-4D48-AD7B-AEFF3D2B98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316E3-B0E6-49F5-AF3A-7E3C81B49DDB}" type="datetimeFigureOut">
              <a:rPr lang="ru-RU" smtClean="0"/>
              <a:pPr/>
              <a:t>16.03.2017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6C878-7550-4D48-AD7B-AEFF3D2B98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316E3-B0E6-49F5-AF3A-7E3C81B49DDB}" type="datetimeFigureOut">
              <a:rPr lang="ru-RU" smtClean="0"/>
              <a:pPr/>
              <a:t>16.03.2017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6C878-7550-4D48-AD7B-AEFF3D2B98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316E3-B0E6-49F5-AF3A-7E3C81B49DDB}" type="datetimeFigureOut">
              <a:rPr lang="ru-RU" smtClean="0"/>
              <a:pPr/>
              <a:t>16.03.2017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8A6C878-7550-4D48-AD7B-AEFF3D2B98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316E3-B0E6-49F5-AF3A-7E3C81B49DDB}" type="datetimeFigureOut">
              <a:rPr lang="ru-RU" smtClean="0"/>
              <a:pPr/>
              <a:t>16.03.2017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6C878-7550-4D48-AD7B-AEFF3D2B98F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316E3-B0E6-49F5-AF3A-7E3C81B49DDB}" type="datetimeFigureOut">
              <a:rPr lang="ru-RU" smtClean="0"/>
              <a:pPr/>
              <a:t>16.03.2017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6C878-7550-4D48-AD7B-AEFF3D2B98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316E3-B0E6-49F5-AF3A-7E3C81B49DDB}" type="datetimeFigureOut">
              <a:rPr lang="ru-RU" smtClean="0"/>
              <a:pPr/>
              <a:t>16.03.2017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F8A6C878-7550-4D48-AD7B-AEFF3D2B98F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316E3-B0E6-49F5-AF3A-7E3C81B49DDB}" type="datetimeFigureOut">
              <a:rPr lang="ru-RU" smtClean="0"/>
              <a:pPr/>
              <a:t>16.03.2017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6C878-7550-4D48-AD7B-AEFF3D2B98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316E3-B0E6-49F5-AF3A-7E3C81B49DDB}" type="datetimeFigureOut">
              <a:rPr lang="ru-RU" smtClean="0"/>
              <a:pPr/>
              <a:t>16.03.2017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6C878-7550-4D48-AD7B-AEFF3D2B98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316E3-B0E6-49F5-AF3A-7E3C81B49DDB}" type="datetimeFigureOut">
              <a:rPr lang="ru-RU" smtClean="0"/>
              <a:pPr/>
              <a:t>16.03.2017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6C878-7550-4D48-AD7B-AEFF3D2B98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316E3-B0E6-49F5-AF3A-7E3C81B49DDB}" type="datetimeFigureOut">
              <a:rPr lang="ru-RU" smtClean="0"/>
              <a:pPr/>
              <a:t>16.03.2017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6C878-7550-4D48-AD7B-AEFF3D2B98F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C4316E3-B0E6-49F5-AF3A-7E3C81B49DDB}" type="datetimeFigureOut">
              <a:rPr lang="ru-RU" smtClean="0"/>
              <a:pPr/>
              <a:t>16.03.2017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8A6C878-7550-4D48-AD7B-AEFF3D2B98F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Documents%20and%20Settings\Admin\&#1056;&#1072;&#1073;&#1086;&#1095;&#1080;&#1081;%20&#1089;&#1090;&#1086;&#1083;\&#1076;&#1083;&#1103;%20&#1054;&#1056;&#1057;&#1069;%20&#1074;&#1099;&#1089;&#1090;&#1091;&#1087;&#1083;&#1077;&#1085;&#1080;&#1077;\&#1050;&#1086;&#1083;&#1086;&#1082;&#1086;&#1083;&#1100;&#1085;&#1099;&#1081;%20&#1079;&#1074;&#1086;&#1085;%20(&#1041;&#1077;&#1083;&#1099;&#1081;%20&#1079;&#1074;&#1086;&#1085;).mp3" TargetMode="Externa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Documents%20and%20Settings\Admin\&#1056;&#1072;&#1073;&#1086;&#1095;&#1080;&#1081;%20&#1089;&#1090;&#1086;&#1083;\&#1076;&#1083;&#1103;%20&#1054;&#1056;&#1057;&#1069;%20&#1074;&#1099;&#1089;&#1090;&#1091;&#1087;&#1083;&#1077;&#1085;&#1080;&#1077;\&#1050;&#1086;&#1083;&#1086;&#1082;&#1086;&#1083;&#1100;&#1085;&#1099;&#1081;%20&#1079;&#1074;&#1086;&#1085;%20(&#1041;&#1077;&#1083;&#1099;&#1081;%20&#1079;&#1074;&#1086;&#1085;).mp3" TargetMode="Externa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Documents%20and%20Settings\Admin\&#1056;&#1072;&#1073;&#1086;&#1095;&#1080;&#1081;%20&#1089;&#1090;&#1086;&#1083;\&#1076;&#1083;&#1103;%20&#1054;&#1056;&#1057;&#1069;%20&#1074;&#1099;&#1089;&#1090;&#1091;&#1087;&#1083;&#1077;&#1085;&#1080;&#1077;\&#1050;&#1086;&#1083;&#1086;&#1082;&#1086;&#1083;&#1100;&#1085;&#1099;&#1081;%20&#1079;&#1074;&#1086;&#1085;%20(&#1041;&#1077;&#1083;&#1099;&#1081;%20&#1079;&#1074;&#1086;&#1085;).mp3" TargetMode="Externa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фото к презентации ОРКСЭ 2\SAM_55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85728"/>
            <a:ext cx="4357718" cy="628654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786314" y="500042"/>
            <a:ext cx="4357686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cs typeface="Times New Roman" pitchFamily="18" charset="0"/>
              </a:rPr>
              <a:t>Церковь Покрова </a:t>
            </a:r>
          </a:p>
          <a:p>
            <a:pPr algn="ctr"/>
            <a:r>
              <a:rPr lang="ru-RU" sz="3200" b="1" dirty="0" smtClean="0">
                <a:cs typeface="Times New Roman" pitchFamily="18" charset="0"/>
              </a:rPr>
              <a:t>Пресвятой Богородицы в нашей деревне</a:t>
            </a:r>
          </a:p>
          <a:p>
            <a:pPr algn="ctr"/>
            <a:r>
              <a:rPr lang="ru-RU" sz="3200" b="1" dirty="0" smtClean="0">
                <a:cs typeface="Times New Roman" pitchFamily="18" charset="0"/>
              </a:rPr>
              <a:t>Ухта</a:t>
            </a:r>
          </a:p>
          <a:p>
            <a:endParaRPr lang="ru-RU" sz="2800" b="1" dirty="0" smtClean="0">
              <a:cs typeface="Times New Roman" pitchFamily="18" charset="0"/>
            </a:endParaRPr>
          </a:p>
          <a:p>
            <a:r>
              <a:rPr lang="ru-RU" sz="2800" b="1" dirty="0" smtClean="0">
                <a:cs typeface="Times New Roman" pitchFamily="18" charset="0"/>
              </a:rPr>
              <a:t>Авторы:</a:t>
            </a:r>
          </a:p>
          <a:p>
            <a:r>
              <a:rPr lang="ru-RU" sz="2800" b="1" dirty="0" smtClean="0">
                <a:cs typeface="Times New Roman" pitchFamily="18" charset="0"/>
              </a:rPr>
              <a:t>обучающиеся 4 класса </a:t>
            </a:r>
          </a:p>
          <a:p>
            <a:pPr algn="ctr"/>
            <a:r>
              <a:rPr lang="ru-RU" sz="2800" b="1" dirty="0" smtClean="0">
                <a:cs typeface="Times New Roman" pitchFamily="18" charset="0"/>
              </a:rPr>
              <a:t>МОУ «</a:t>
            </a:r>
            <a:r>
              <a:rPr lang="ru-RU" sz="2800" b="1" dirty="0" err="1" smtClean="0">
                <a:cs typeface="Times New Roman" pitchFamily="18" charset="0"/>
              </a:rPr>
              <a:t>Ухотская</a:t>
            </a:r>
            <a:r>
              <a:rPr lang="ru-RU" sz="2800" b="1" dirty="0" smtClean="0">
                <a:cs typeface="Times New Roman" pitchFamily="18" charset="0"/>
              </a:rPr>
              <a:t>  средняя  школа»</a:t>
            </a:r>
          </a:p>
          <a:p>
            <a:endParaRPr lang="ru-RU" sz="2800" b="1" dirty="0">
              <a:cs typeface="Times New Roman" pitchFamily="18" charset="0"/>
            </a:endParaRPr>
          </a:p>
          <a:p>
            <a:r>
              <a:rPr lang="ru-RU" sz="2800" b="1" smtClean="0">
                <a:cs typeface="Times New Roman" pitchFamily="18" charset="0"/>
              </a:rPr>
              <a:t>Руководители</a:t>
            </a:r>
            <a:r>
              <a:rPr lang="ru-RU" sz="2800" b="1" dirty="0" smtClean="0">
                <a:cs typeface="Times New Roman" pitchFamily="18" charset="0"/>
              </a:rPr>
              <a:t>:</a:t>
            </a:r>
          </a:p>
          <a:p>
            <a:r>
              <a:rPr lang="ru-RU" sz="2800" b="1" dirty="0" smtClean="0">
                <a:cs typeface="Times New Roman" pitchFamily="18" charset="0"/>
              </a:rPr>
              <a:t>           Л.Ф. Власова</a:t>
            </a:r>
          </a:p>
          <a:p>
            <a:r>
              <a:rPr lang="ru-RU" sz="2800" b="1" dirty="0" smtClean="0">
                <a:cs typeface="Times New Roman" pitchFamily="18" charset="0"/>
              </a:rPr>
              <a:t>          Отец Владимир</a:t>
            </a:r>
            <a:endParaRPr lang="ru-RU" sz="2800" b="1" dirty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престол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4786322"/>
            <a:ext cx="8686800" cy="1857388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     </a:t>
            </a:r>
            <a:r>
              <a:rPr lang="ru-RU" sz="4500" dirty="0" smtClean="0"/>
              <a:t>Самое важное место в алтаре — престол - особо освященный стол, украшенный </a:t>
            </a:r>
            <a:r>
              <a:rPr lang="ru-RU" sz="4500" dirty="0" smtClean="0"/>
              <a:t> материей. </a:t>
            </a:r>
            <a:r>
              <a:rPr lang="ru-RU" sz="4500" dirty="0" smtClean="0"/>
              <a:t>Считается, что на престоле невидимо присутствует сам Христос, и потому касаться его могут только священники. </a:t>
            </a:r>
          </a:p>
          <a:p>
            <a:endParaRPr lang="ru-RU" dirty="0"/>
          </a:p>
        </p:txBody>
      </p:sp>
      <p:pic>
        <p:nvPicPr>
          <p:cNvPr id="23554" name="Picture 2" descr="C:\Documents and Settings\Admin\Рабочий стол\фото к презентации ОРКСЭ 2\SAM_553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298" y="214290"/>
            <a:ext cx="6429420" cy="45720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иконостас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071942"/>
            <a:ext cx="9144000" cy="2786058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sz="3000" dirty="0" smtClean="0"/>
              <a:t>Впереди мы увидели целую стену из икон</a:t>
            </a:r>
            <a:r>
              <a:rPr lang="en-US" sz="3000" dirty="0" smtClean="0"/>
              <a:t> - </a:t>
            </a:r>
            <a:r>
              <a:rPr lang="ru-RU" sz="3000" dirty="0" smtClean="0"/>
              <a:t>иконостас. Число ярусов бывает от трех до пяти. </a:t>
            </a:r>
          </a:p>
          <a:p>
            <a:pPr>
              <a:buNone/>
            </a:pPr>
            <a:r>
              <a:rPr lang="ru-RU" sz="3000" dirty="0" smtClean="0"/>
              <a:t>   В середине нижнего яруса находятся царские врата, справа от них икона Иисуса</a:t>
            </a:r>
            <a:r>
              <a:rPr lang="en-US" sz="3000" dirty="0" smtClean="0"/>
              <a:t> </a:t>
            </a:r>
            <a:r>
              <a:rPr lang="ru-RU" sz="3000" dirty="0" err="1" smtClean="0"/>
              <a:t>Христа,слева</a:t>
            </a:r>
            <a:r>
              <a:rPr lang="ru-RU" sz="3000" dirty="0" smtClean="0"/>
              <a:t> - икона Богородицы. Наша церковь  небольшая, поэтому иконостас состоит только из 3-х ярусов.</a:t>
            </a:r>
          </a:p>
          <a:p>
            <a:pPr>
              <a:buNone/>
            </a:pPr>
            <a:endParaRPr lang="ru-RU" dirty="0" smtClean="0"/>
          </a:p>
        </p:txBody>
      </p:sp>
      <p:pic>
        <p:nvPicPr>
          <p:cNvPr id="20482" name="Picture 2" descr="C:\Documents and Settings\Admin\Рабочий стол\фото к презентации ОРКСЭ 2\SAM_553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43240" y="142852"/>
            <a:ext cx="5786478" cy="39291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колокольня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857760"/>
            <a:ext cx="9144000" cy="20002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/>
              <a:t>    </a:t>
            </a:r>
          </a:p>
          <a:p>
            <a:pPr>
              <a:buNone/>
            </a:pPr>
            <a:r>
              <a:rPr lang="ru-RU" sz="2800" dirty="0" smtClean="0"/>
              <a:t>    Рядом с церковью стоит  колокольня или звонница. Колокольный звон употребляется для того, чтобы созывать верующих на молитву, к богослужению.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24578" name="Picture 2" descr="C:\Documents and Settings\Admin\Рабочий стол\фото к презентации ОРКСЭ 2\SAM_55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285860"/>
            <a:ext cx="4572032" cy="4071966"/>
          </a:xfrm>
          <a:prstGeom prst="rect">
            <a:avLst/>
          </a:prstGeom>
          <a:noFill/>
        </p:spPr>
      </p:pic>
      <p:pic>
        <p:nvPicPr>
          <p:cNvPr id="24579" name="Picture 3" descr="C:\Documents and Settings\Admin\Рабочий стол\фото к презентации ОРКСЭ 2\SAM_552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214290"/>
            <a:ext cx="3714776" cy="52149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звонница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000504"/>
            <a:ext cx="9144000" cy="2857496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sz="7000" dirty="0" smtClean="0"/>
              <a:t>-  Звон в один колокол - «благовест» - это благостная, радостная весть о богослужении. </a:t>
            </a:r>
          </a:p>
          <a:p>
            <a:pPr>
              <a:buNone/>
            </a:pPr>
            <a:r>
              <a:rPr lang="ru-RU" sz="7000" dirty="0" smtClean="0"/>
              <a:t>-   Звон во все колокола - «трезвон», выражает христианскую радость по поводу праздника. </a:t>
            </a:r>
          </a:p>
          <a:p>
            <a:pPr>
              <a:buNone/>
            </a:pPr>
            <a:r>
              <a:rPr lang="ru-RU" sz="7000" dirty="0" smtClean="0"/>
              <a:t>-   Звон колоколов по поводу печального события называется «перезвон». </a:t>
            </a:r>
          </a:p>
          <a:p>
            <a:pPr>
              <a:buNone/>
            </a:pPr>
            <a:r>
              <a:rPr lang="ru-RU" sz="7000" dirty="0" smtClean="0"/>
              <a:t> </a:t>
            </a:r>
          </a:p>
          <a:p>
            <a:pPr>
              <a:buNone/>
            </a:pPr>
            <a:endParaRPr lang="ru-RU" sz="5900" dirty="0"/>
          </a:p>
        </p:txBody>
      </p:sp>
      <p:pic>
        <p:nvPicPr>
          <p:cNvPr id="25602" name="Picture 2" descr="C:\Documents and Settings\Admin\Рабочий стол\фото к презентации ОРКСЭ 2\SAM_552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7554" y="214290"/>
            <a:ext cx="5429288" cy="3714776"/>
          </a:xfrm>
          <a:prstGeom prst="rect">
            <a:avLst/>
          </a:prstGeom>
          <a:noFill/>
        </p:spPr>
      </p:pic>
      <p:pic>
        <p:nvPicPr>
          <p:cNvPr id="6" name="Колокольный звон (Белый звон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286776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колокола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14818"/>
            <a:ext cx="8686800" cy="2428868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ru-RU" sz="2800" dirty="0" smtClean="0"/>
          </a:p>
          <a:p>
            <a:pPr>
              <a:buNone/>
            </a:pPr>
            <a:r>
              <a:rPr lang="ru-RU" sz="2800" dirty="0" smtClean="0"/>
              <a:t>Мир и покой пусть будет на земле,</a:t>
            </a:r>
          </a:p>
          <a:p>
            <a:pPr>
              <a:buNone/>
            </a:pPr>
            <a:r>
              <a:rPr lang="ru-RU" sz="2800" dirty="0" smtClean="0"/>
              <a:t>Счастье и радость пусть дарит он мне.</a:t>
            </a:r>
          </a:p>
          <a:p>
            <a:pPr>
              <a:buNone/>
            </a:pPr>
            <a:r>
              <a:rPr lang="ru-RU" sz="2800" dirty="0" smtClean="0"/>
              <a:t>Счастье и радость всем людям планеты</a:t>
            </a:r>
          </a:p>
          <a:p>
            <a:pPr>
              <a:buNone/>
            </a:pPr>
            <a:r>
              <a:rPr lang="ru-RU" sz="2800" dirty="0" smtClean="0"/>
              <a:t>Звон колокольный разносит по свету! </a:t>
            </a:r>
          </a:p>
          <a:p>
            <a:pPr>
              <a:buNone/>
            </a:pPr>
            <a:endParaRPr lang="ru-RU" dirty="0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488" y="357166"/>
            <a:ext cx="5929354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Колокольный звон (Белый звон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215338" y="600076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85728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Правила поведения в церкви: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5214950"/>
            <a:ext cx="8991600" cy="164305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sz="3000" b="1" dirty="0" smtClean="0"/>
              <a:t>Для мальчиков: </a:t>
            </a:r>
            <a:r>
              <a:rPr lang="ru-RU" sz="3000" dirty="0" smtClean="0"/>
              <a:t>прежде чем зайти в собор, Головной сними убор,</a:t>
            </a:r>
          </a:p>
          <a:p>
            <a:pPr>
              <a:buNone/>
            </a:pPr>
            <a:r>
              <a:rPr lang="ru-RU" sz="3000" dirty="0" smtClean="0"/>
              <a:t>   Злые мысли отгони: Не нужны тебе они... </a:t>
            </a:r>
            <a:br>
              <a:rPr lang="ru-RU" sz="3000" dirty="0" smtClean="0"/>
            </a:br>
            <a:endParaRPr lang="ru-RU" sz="3000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26626" name="Picture 2" descr="C:\Documents and Settings\Admin\Рабочий стол\фото к презентации ОРКСЭ 2\SAM_553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1142984"/>
            <a:ext cx="6072230" cy="40719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3643314"/>
            <a:ext cx="8686800" cy="307183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sz="3000" b="1" dirty="0" smtClean="0"/>
              <a:t>Для девочек: </a:t>
            </a:r>
            <a:r>
              <a:rPr lang="ru-RU" sz="3000" dirty="0" smtClean="0"/>
              <a:t>Скромную надень одежду,</a:t>
            </a:r>
          </a:p>
          <a:p>
            <a:pPr>
              <a:buNone/>
            </a:pPr>
            <a:r>
              <a:rPr lang="ru-RU" sz="3000" dirty="0" smtClean="0"/>
              <a:t>В брюках в храм идёт невежда,</a:t>
            </a:r>
          </a:p>
          <a:p>
            <a:pPr>
              <a:buNone/>
            </a:pPr>
            <a:r>
              <a:rPr lang="ru-RU" sz="3000" dirty="0" smtClean="0"/>
              <a:t>Голову платком покрой.</a:t>
            </a:r>
          </a:p>
          <a:p>
            <a:pPr>
              <a:buNone/>
            </a:pPr>
            <a:r>
              <a:rPr lang="ru-RU" sz="3000" dirty="0" smtClean="0"/>
              <a:t>И тихонько в храме стой. </a:t>
            </a:r>
          </a:p>
          <a:p>
            <a:pPr>
              <a:buNone/>
            </a:pPr>
            <a:r>
              <a:rPr lang="ru-RU" sz="3000" b="1" dirty="0" smtClean="0"/>
              <a:t>Никого не осуждай, помощь нищему подай, </a:t>
            </a:r>
          </a:p>
          <a:p>
            <a:pPr>
              <a:buNone/>
            </a:pPr>
            <a:r>
              <a:rPr lang="ru-RU" sz="3000" b="1" dirty="0" smtClean="0"/>
              <a:t>Поставь свечку и потом,  осени себя крестом</a:t>
            </a:r>
            <a:r>
              <a:rPr lang="ru-RU" b="1" dirty="0" smtClean="0"/>
              <a:t>. 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4143404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214290"/>
            <a:ext cx="4572031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Воскресная </a:t>
            </a:r>
            <a:br>
              <a:rPr lang="ru-RU" dirty="0" smtClean="0"/>
            </a:br>
            <a:r>
              <a:rPr lang="ru-RU" dirty="0" smtClean="0"/>
              <a:t>школа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643446"/>
            <a:ext cx="9144000" cy="207170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sz="2800" dirty="0" smtClean="0"/>
              <a:t>Из беседы с отцом Владимиром  мы узнали, какого число прихожан в нашей церкви: в воскресные дни- до 20 человек, а в Великие праздники – до 50 прихожан и более. </a:t>
            </a:r>
            <a:endParaRPr lang="ru-RU" sz="2800" dirty="0"/>
          </a:p>
        </p:txBody>
      </p:sp>
      <p:pic>
        <p:nvPicPr>
          <p:cNvPr id="27650" name="Picture 2" descr="C:\Documents and Settings\Admin\Рабочий стол\фото к презентации ОРКСЭ 2\SAM_55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00364" y="357166"/>
            <a:ext cx="5857916" cy="43577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4286256"/>
            <a:ext cx="8643998" cy="2571744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dirty="0" smtClean="0"/>
              <a:t>    </a:t>
            </a:r>
            <a:endParaRPr lang="ru-RU" sz="4000" dirty="0" smtClean="0"/>
          </a:p>
          <a:p>
            <a:pPr>
              <a:buNone/>
            </a:pPr>
            <a:r>
              <a:rPr lang="ru-RU" sz="4000" dirty="0" smtClean="0"/>
              <a:t>    </a:t>
            </a:r>
            <a:r>
              <a:rPr lang="ru-RU" sz="5900" dirty="0" smtClean="0"/>
              <a:t>Наша церковь  становится все  более известной. </a:t>
            </a:r>
          </a:p>
          <a:p>
            <a:pPr>
              <a:buNone/>
            </a:pPr>
            <a:r>
              <a:rPr lang="ru-RU" sz="5900" dirty="0" smtClean="0"/>
              <a:t>   К нам приезжают крестить своих детей.</a:t>
            </a:r>
          </a:p>
          <a:p>
            <a:pPr>
              <a:buNone/>
            </a:pPr>
            <a:r>
              <a:rPr lang="ru-RU" sz="5900" dirty="0" smtClean="0"/>
              <a:t>   Надеемся, что люди, приходя в храм, научатся добру, милосердию, состраданию, сочувствию, справедливости и чести.</a:t>
            </a:r>
            <a:r>
              <a:rPr lang="ru-RU" sz="5100" dirty="0" smtClean="0"/>
              <a:t> </a:t>
            </a:r>
          </a:p>
          <a:p>
            <a:pPr>
              <a:buNone/>
            </a:pPr>
            <a:r>
              <a:rPr lang="ru-RU" sz="4000" dirty="0" smtClean="0"/>
              <a:t> 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214291"/>
            <a:ext cx="7524776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4714884"/>
            <a:ext cx="8929718" cy="200026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/>
              <a:t>Тихая пристань – Церковь Святая, ждет нас, как Отчий дом.</a:t>
            </a:r>
          </a:p>
          <a:p>
            <a:pPr>
              <a:buNone/>
            </a:pPr>
            <a:r>
              <a:rPr lang="ru-RU" sz="2400" dirty="0" smtClean="0"/>
              <a:t>Всех к единению призывая и к радости в Доме том.</a:t>
            </a:r>
          </a:p>
          <a:p>
            <a:pPr>
              <a:buNone/>
            </a:pPr>
            <a:r>
              <a:rPr lang="ru-RU" sz="2400" dirty="0" smtClean="0"/>
              <a:t>Сияй же, наш храм Православный, звоном людей призывай.</a:t>
            </a:r>
          </a:p>
          <a:p>
            <a:pPr>
              <a:buNone/>
            </a:pPr>
            <a:r>
              <a:rPr lang="ru-RU" sz="2400" dirty="0" smtClean="0"/>
              <a:t>Духом Святым и Державным души людей укрепляй! </a:t>
            </a:r>
          </a:p>
          <a:p>
            <a:pPr>
              <a:buNone/>
            </a:pPr>
            <a:endParaRPr lang="ru-RU" sz="2800" dirty="0" smtClean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285728"/>
            <a:ext cx="7215238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Колокольный звон (Белый звон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429652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050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304800" y="5143500"/>
            <a:ext cx="8624888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Храмов золотые купола, как чудесны вы под зимним солнцем!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Старина в вас будто ожила,— красотою звонкой так и льётся.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Церковь! Созидай себя в любви! Той любви, что своего не ищет,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Долго терпит, делает нас чище, той, что и врага благословит... 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500043"/>
            <a:ext cx="8429684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3900494"/>
          </a:xfrm>
        </p:spPr>
        <p:txBody>
          <a:bodyPr/>
          <a:lstStyle/>
          <a:p>
            <a:r>
              <a:rPr lang="ru-RU" dirty="0" smtClean="0"/>
              <a:t>Церковь </a:t>
            </a:r>
            <a:br>
              <a:rPr lang="ru-RU" dirty="0" smtClean="0"/>
            </a:br>
            <a:r>
              <a:rPr lang="ru-RU" dirty="0" smtClean="0"/>
              <a:t>покрова</a:t>
            </a:r>
            <a:br>
              <a:rPr lang="ru-RU" dirty="0" smtClean="0"/>
            </a:br>
            <a:r>
              <a:rPr lang="ru-RU" dirty="0" smtClean="0"/>
              <a:t>пресвятой </a:t>
            </a:r>
            <a:br>
              <a:rPr lang="ru-RU" dirty="0" smtClean="0"/>
            </a:br>
            <a:r>
              <a:rPr lang="ru-RU" dirty="0" smtClean="0"/>
              <a:t>богородицы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4572008"/>
            <a:ext cx="8686800" cy="2071702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9600" dirty="0" smtClean="0"/>
              <a:t>    Построена  церковь в 2003 году по проекту Павловой Людмилы Леонидовны.  </a:t>
            </a:r>
            <a:br>
              <a:rPr lang="ru-RU" sz="9600" dirty="0" smtClean="0"/>
            </a:br>
            <a:r>
              <a:rPr lang="ru-RU" sz="9600" dirty="0" smtClean="0"/>
              <a:t>Церковь « Покрова » в деревне есть у нас,</a:t>
            </a:r>
          </a:p>
          <a:p>
            <a:pPr>
              <a:buNone/>
            </a:pPr>
            <a:r>
              <a:rPr lang="ru-RU" sz="9600" dirty="0" smtClean="0"/>
              <a:t>    Своей красотою она радует глаз.</a:t>
            </a:r>
          </a:p>
          <a:p>
            <a:pPr>
              <a:buNone/>
            </a:pPr>
            <a:r>
              <a:rPr lang="ru-RU" sz="9600" dirty="0" smtClean="0"/>
              <a:t>    Рядом колоколенка стоит</a:t>
            </a:r>
          </a:p>
          <a:p>
            <a:pPr>
              <a:buNone/>
            </a:pPr>
            <a:r>
              <a:rPr lang="ru-RU" sz="9600" dirty="0" smtClean="0"/>
              <a:t>    В праздники звон свой людям дарит.</a:t>
            </a:r>
          </a:p>
          <a:p>
            <a:endParaRPr lang="ru-RU" dirty="0"/>
          </a:p>
        </p:txBody>
      </p:sp>
      <p:pic>
        <p:nvPicPr>
          <p:cNvPr id="16386" name="Picture 2" descr="C:\Documents and Settings\Admin\Рабочий стол\фото к презентации ОРКСЭ 2\SAM_550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68" y="428604"/>
            <a:ext cx="5000660" cy="40719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5572140"/>
            <a:ext cx="8686800" cy="1143008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8600" dirty="0" smtClean="0"/>
              <a:t>   </a:t>
            </a:r>
          </a:p>
          <a:p>
            <a:pPr>
              <a:buNone/>
            </a:pPr>
            <a:r>
              <a:rPr lang="ru-RU" sz="11200" dirty="0" smtClean="0"/>
              <a:t>   Высота церкви  вместе с крестом достигает  24-х метров. Она стала украшением нашей деревни. </a:t>
            </a:r>
          </a:p>
          <a:p>
            <a:pPr>
              <a:buNone/>
            </a:pPr>
            <a:r>
              <a:rPr lang="ru-RU" sz="11200" dirty="0" smtClean="0"/>
              <a:t> </a:t>
            </a:r>
          </a:p>
          <a:p>
            <a:endParaRPr lang="ru-RU" dirty="0"/>
          </a:p>
        </p:txBody>
      </p:sp>
      <p:pic>
        <p:nvPicPr>
          <p:cNvPr id="15363" name="Picture 3" descr="C:\Documents and Settings\Admin\Рабочий стол\фото к презентации ОРКСЭ 2\SAM_555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14290"/>
            <a:ext cx="8572560" cy="55721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Паперть церкви Покрова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5429264"/>
            <a:ext cx="8686800" cy="1285884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   </a:t>
            </a:r>
          </a:p>
          <a:p>
            <a:pPr>
              <a:buNone/>
            </a:pPr>
            <a:r>
              <a:rPr lang="ru-RU" dirty="0" smtClean="0"/>
              <a:t>   </a:t>
            </a:r>
            <a:r>
              <a:rPr lang="ru-RU" sz="3300" dirty="0" smtClean="0"/>
              <a:t>Мы поднимаемся по ступенькам и останавливаемся</a:t>
            </a:r>
          </a:p>
          <a:p>
            <a:pPr>
              <a:buNone/>
            </a:pPr>
            <a:r>
              <a:rPr lang="ru-RU" sz="3300" dirty="0" smtClean="0"/>
              <a:t>   на площадке, которая называется папертью. 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17410" name="Picture 2" descr="C:\Documents and Settings\Admin\Рабочий стол\фото к презентации ОРКСЭ 2\SAM_55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1214422"/>
            <a:ext cx="6357982" cy="4286280"/>
          </a:xfrm>
          <a:prstGeom prst="rect">
            <a:avLst/>
          </a:prstGeom>
          <a:noFill/>
        </p:spPr>
      </p:pic>
      <p:pic>
        <p:nvPicPr>
          <p:cNvPr id="17411" name="Picture 3" descr="C:\Documents and Settings\Admin\Рабочий стол\фото к презентации ОРКСЭ 2\SAM_55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6512" y="3500438"/>
            <a:ext cx="1785950" cy="19288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притвор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4286256"/>
            <a:ext cx="8686800" cy="2286016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dirty="0" smtClean="0"/>
              <a:t>  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sz="7400" dirty="0" smtClean="0"/>
              <a:t>    </a:t>
            </a:r>
            <a:r>
              <a:rPr lang="ru-RU" sz="11200" dirty="0" smtClean="0"/>
              <a:t>Православная церковь  делится на три части: притвор, сама церковь  и алтарь. В притворе раньше стояли те, кто готовился к крещению и кающиеся, временно отлученные от причастия. Здесь продаются свечи, можно написать записки о здравии и об упокоении. </a:t>
            </a:r>
          </a:p>
          <a:p>
            <a:pPr>
              <a:buNone/>
            </a:pPr>
            <a:r>
              <a:rPr lang="ru-RU" sz="11200" dirty="0" smtClean="0"/>
              <a:t> </a:t>
            </a:r>
          </a:p>
          <a:p>
            <a:endParaRPr lang="ru-RU" sz="7400" dirty="0"/>
          </a:p>
        </p:txBody>
      </p:sp>
      <p:pic>
        <p:nvPicPr>
          <p:cNvPr id="18434" name="Picture 2" descr="C:\Documents and Settings\Admin\Рабочий стол\фото к презентации ОРКСЭ 2\SAM_554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8926" y="214290"/>
            <a:ext cx="5857916" cy="44291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Место для прихожан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214818"/>
            <a:ext cx="8991600" cy="2428892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dirty="0" smtClean="0"/>
              <a:t>  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sz="11200" dirty="0" smtClean="0"/>
              <a:t>   Вот мы в самой церкви. Это место для прихожан, собравшихся на церковное богослужение. </a:t>
            </a:r>
          </a:p>
          <a:p>
            <a:pPr>
              <a:buNone/>
            </a:pPr>
            <a:r>
              <a:rPr lang="ru-RU" sz="11200" dirty="0" smtClean="0"/>
              <a:t>   В центре стоит аналой с иконой праздника. </a:t>
            </a:r>
          </a:p>
          <a:p>
            <a:pPr>
              <a:buNone/>
            </a:pPr>
            <a:r>
              <a:rPr lang="ru-RU" sz="11200" dirty="0" smtClean="0"/>
              <a:t>   Здесь и у других икон мы можем поставить свечи</a:t>
            </a:r>
          </a:p>
          <a:p>
            <a:pPr>
              <a:buNone/>
            </a:pPr>
            <a:r>
              <a:rPr lang="ru-RU" sz="11200" dirty="0" smtClean="0"/>
              <a:t>   о здравии наших близких и родных. </a:t>
            </a:r>
          </a:p>
          <a:p>
            <a:pPr>
              <a:buNone/>
            </a:pPr>
            <a:r>
              <a:rPr lang="ru-RU" sz="11200" dirty="0" smtClean="0"/>
              <a:t> </a:t>
            </a:r>
          </a:p>
          <a:p>
            <a:endParaRPr lang="ru-RU" dirty="0"/>
          </a:p>
        </p:txBody>
      </p:sp>
      <p:pic>
        <p:nvPicPr>
          <p:cNvPr id="19458" name="Picture 2" descr="C:\Documents and Settings\Admin\Рабочий стол\фото к презентации ОРКСЭ 2\SAM_555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142984"/>
            <a:ext cx="4714908" cy="3286148"/>
          </a:xfrm>
          <a:prstGeom prst="rect">
            <a:avLst/>
          </a:prstGeom>
          <a:noFill/>
        </p:spPr>
      </p:pic>
      <p:pic>
        <p:nvPicPr>
          <p:cNvPr id="19460" name="Picture 4" descr="C:\Documents and Settings\Admin\Рабочий стол\фото к презентации ОРКСЭ 2\SAM_554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1" y="714356"/>
            <a:ext cx="3786215" cy="37862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5072074"/>
            <a:ext cx="8686800" cy="150019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/>
              <a:t>   С левой стороны стоит панихидный столик – канун, здесь ставятся свечи за упокой, служатся панихиды, то есть  заупокойные богослужения. </a:t>
            </a:r>
          </a:p>
          <a:p>
            <a:pPr>
              <a:buNone/>
            </a:pPr>
            <a:endParaRPr lang="ru-RU" sz="2800" dirty="0" smtClean="0"/>
          </a:p>
        </p:txBody>
      </p:sp>
      <p:pic>
        <p:nvPicPr>
          <p:cNvPr id="21506" name="Picture 2" descr="C:\Documents and Settings\Admin\Рабочий стол\фото к презентации ОРКСЭ 2\SAM_554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428604"/>
            <a:ext cx="6643734" cy="44291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алтарь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4714884"/>
            <a:ext cx="8686800" cy="185738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sz="2800" dirty="0" smtClean="0"/>
              <a:t>Главнейшая часть церкви — это алтарь, место святое, поэтому в него не позволяется входить непосвященным. Алтарь означает небо, где обитает Бог, а храм — землю.</a:t>
            </a:r>
            <a:endParaRPr lang="ru-RU" sz="2800" dirty="0"/>
          </a:p>
        </p:txBody>
      </p:sp>
      <p:pic>
        <p:nvPicPr>
          <p:cNvPr id="22532" name="Picture 4" descr="C:\Documents and Settings\Admin\Рабочий стол\фото к презентации ОРКСЭ 2\SAM_553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214290"/>
            <a:ext cx="6500858" cy="45720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474</TotalTime>
  <Words>615</Words>
  <Application>Microsoft Office PowerPoint</Application>
  <PresentationFormat>Экран (4:3)</PresentationFormat>
  <Paragraphs>84</Paragraphs>
  <Slides>19</Slides>
  <Notes>1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Трек</vt:lpstr>
      <vt:lpstr>Слайд 1</vt:lpstr>
      <vt:lpstr>Слайд 2</vt:lpstr>
      <vt:lpstr>Церковь  покрова пресвятой  богородицы</vt:lpstr>
      <vt:lpstr>Слайд 4</vt:lpstr>
      <vt:lpstr>Паперть церкви Покрова</vt:lpstr>
      <vt:lpstr>притвор</vt:lpstr>
      <vt:lpstr>Место для прихожан</vt:lpstr>
      <vt:lpstr>Слайд 8</vt:lpstr>
      <vt:lpstr>алтарь</vt:lpstr>
      <vt:lpstr>престол</vt:lpstr>
      <vt:lpstr>иконостас</vt:lpstr>
      <vt:lpstr>      колокольня</vt:lpstr>
      <vt:lpstr>звонница</vt:lpstr>
      <vt:lpstr>колокола</vt:lpstr>
      <vt:lpstr>             Правила поведения в церкви: </vt:lpstr>
      <vt:lpstr>Слайд 16</vt:lpstr>
      <vt:lpstr>Воскресная  школа</vt:lpstr>
      <vt:lpstr>Слайд 18</vt:lpstr>
      <vt:lpstr>Слайд 19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LuKo</dc:creator>
  <cp:lastModifiedBy>LuKo</cp:lastModifiedBy>
  <cp:revision>100</cp:revision>
  <dcterms:created xsi:type="dcterms:W3CDTF">2017-03-05T16:24:16Z</dcterms:created>
  <dcterms:modified xsi:type="dcterms:W3CDTF">2017-03-16T10:27:47Z</dcterms:modified>
</cp:coreProperties>
</file>