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63" r:id="rId3"/>
    <p:sldId id="264" r:id="rId4"/>
    <p:sldId id="266" r:id="rId5"/>
    <p:sldId id="267" r:id="rId6"/>
    <p:sldId id="265" r:id="rId7"/>
    <p:sldId id="271" r:id="rId8"/>
    <p:sldId id="272" r:id="rId9"/>
    <p:sldId id="269" r:id="rId10"/>
    <p:sldId id="268" r:id="rId11"/>
    <p:sldId id="259" r:id="rId12"/>
    <p:sldId id="260" r:id="rId13"/>
    <p:sldId id="27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80"/>
    <a:srgbClr val="CC0066"/>
    <a:srgbClr val="0033CC"/>
    <a:srgbClr val="660033"/>
    <a:srgbClr val="800000"/>
    <a:srgbClr val="00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250" autoAdjust="0"/>
    <p:restoredTop sz="94660"/>
  </p:normalViewPr>
  <p:slideViewPr>
    <p:cSldViewPr>
      <p:cViewPr varScale="1">
        <p:scale>
          <a:sx n="83" d="100"/>
          <a:sy n="83" d="100"/>
        </p:scale>
        <p:origin x="-1397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цена</c:v>
                </c:pt>
              </c:strCache>
            </c:strRef>
          </c:tx>
          <c:cat>
            <c:strRef>
              <c:f>Лист1!$A$2:$A$11</c:f>
              <c:strCache>
                <c:ptCount val="10"/>
                <c:pt idx="0">
                  <c:v>Северо-Западный</c:v>
                </c:pt>
                <c:pt idx="1">
                  <c:v>Центральный </c:v>
                </c:pt>
                <c:pt idx="2">
                  <c:v>Южный</c:v>
                </c:pt>
                <c:pt idx="3">
                  <c:v>Северокавказский</c:v>
                </c:pt>
                <c:pt idx="4">
                  <c:v>Приволжский</c:v>
                </c:pt>
                <c:pt idx="5">
                  <c:v>Уральский</c:v>
                </c:pt>
                <c:pt idx="6">
                  <c:v>Сибирский</c:v>
                </c:pt>
                <c:pt idx="7">
                  <c:v>Дальневосточный</c:v>
                </c:pt>
                <c:pt idx="8">
                  <c:v>Санкт-Петербург</c:v>
                </c:pt>
                <c:pt idx="9">
                  <c:v>Москва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11.7</c:v>
                </c:pt>
                <c:pt idx="1">
                  <c:v>10.8</c:v>
                </c:pt>
                <c:pt idx="2">
                  <c:v>10.1</c:v>
                </c:pt>
                <c:pt idx="3">
                  <c:v>10.3</c:v>
                </c:pt>
                <c:pt idx="4">
                  <c:v>9.5</c:v>
                </c:pt>
                <c:pt idx="5">
                  <c:v>10.8</c:v>
                </c:pt>
                <c:pt idx="6">
                  <c:v>10.5</c:v>
                </c:pt>
                <c:pt idx="7">
                  <c:v>13.4</c:v>
                </c:pt>
                <c:pt idx="8">
                  <c:v>11.8</c:v>
                </c:pt>
                <c:pt idx="9">
                  <c:v>12.6</c:v>
                </c:pt>
              </c:numCache>
            </c:numRef>
          </c:val>
        </c:ser>
        <c:axId val="100813824"/>
        <c:axId val="100819712"/>
      </c:barChart>
      <c:catAx>
        <c:axId val="100813824"/>
        <c:scaling>
          <c:orientation val="minMax"/>
        </c:scaling>
        <c:axPos val="b"/>
        <c:tickLblPos val="nextTo"/>
        <c:crossAx val="100819712"/>
        <c:crosses val="autoZero"/>
        <c:auto val="1"/>
        <c:lblAlgn val="ctr"/>
        <c:lblOffset val="100"/>
      </c:catAx>
      <c:valAx>
        <c:axId val="100819712"/>
        <c:scaling>
          <c:orientation val="minMax"/>
        </c:scaling>
        <c:axPos val="l"/>
        <c:majorGridlines/>
        <c:numFmt formatCode="General" sourceLinked="1"/>
        <c:tickLblPos val="nextTo"/>
        <c:crossAx val="100813824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4A7E2D-8C61-4BBC-A39C-A8807A130D6A}" type="datetimeFigureOut">
              <a:rPr lang="ru-RU" smtClean="0"/>
              <a:pPr/>
              <a:t>11.02.2022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B85DA7-1CAC-4A46-870C-6A4FB1E193A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B85DA7-1CAC-4A46-870C-6A4FB1E193AD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0"/>
            <a:lum bright="-58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Потребительская корзина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D:\Мои документы\колледж\УМК\МОЙ УМК\УМК по экономике\потребительская корзина\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297897"/>
            <a:ext cx="6984776" cy="51840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52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85720" y="357166"/>
            <a:ext cx="8715436" cy="650083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Получились следующие результаты:</a:t>
            </a:r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2000" dirty="0" smtClean="0"/>
              <a:t>Была рассчитана цена продовольственной корзины на месяц и на день.</a:t>
            </a:r>
          </a:p>
          <a:p>
            <a:pPr>
              <a:buNone/>
            </a:pPr>
            <a:r>
              <a:rPr lang="ru-RU" sz="2000" dirty="0" smtClean="0"/>
              <a:t>Нужно разделить годовую сумму на 12, а затем на 30:</a:t>
            </a:r>
          </a:p>
          <a:p>
            <a:endParaRPr lang="ru-RU" dirty="0"/>
          </a:p>
        </p:txBody>
      </p:sp>
      <p:pic>
        <p:nvPicPr>
          <p:cNvPr id="7" name="Содержимое 6" descr="2022-02-10_12-50-57.pn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285720" y="714356"/>
            <a:ext cx="8429684" cy="1500198"/>
          </a:xfrm>
        </p:spPr>
      </p:pic>
      <p:pic>
        <p:nvPicPr>
          <p:cNvPr id="8" name="Рисунок 7" descr="2022-02-10_12-54-5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3000372"/>
            <a:ext cx="8501122" cy="37147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2022-02-10_12-58-10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285728"/>
            <a:ext cx="8429684" cy="607223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899494.jpg"/>
          <p:cNvPicPr>
            <a:picLocks noChangeAspect="1"/>
          </p:cNvPicPr>
          <p:nvPr/>
        </p:nvPicPr>
        <p:blipFill>
          <a:blip r:embed="rId2" cstate="print">
            <a:lum bright="8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Заключение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42928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/>
              <a:t>Изучив проведённые исследования, я сравнила их с потребительской корзиной Архангельской области и Российской Федерации.  У меня получилось, что потребительская корзина МО «</a:t>
            </a:r>
            <a:r>
              <a:rPr lang="ru-RU" sz="2000" dirty="0" err="1" smtClean="0"/>
              <a:t>Ухотское</a:t>
            </a:r>
            <a:r>
              <a:rPr lang="ru-RU" sz="2000" dirty="0" smtClean="0"/>
              <a:t>» намного меньше, чем областная и российская корзины. </a:t>
            </a:r>
          </a:p>
          <a:p>
            <a:r>
              <a:rPr lang="ru-RU" sz="2000" dirty="0" smtClean="0"/>
              <a:t>На основании этого я пришла к выводу, что для составления потребительской корзины необходимы более тщательные исследования реального роста цен. А также нужно анализировать цены на один и тот же продукт, выбирая наиболее оптимальный вариант.</a:t>
            </a:r>
          </a:p>
          <a:p>
            <a:r>
              <a:rPr lang="ru-RU" sz="2000" dirty="0" smtClean="0"/>
              <a:t>В моей работе была поставлена цель - рассчитать стоимость продуктовой части «потребительской корзины» для  жителей нашего села. Цели я достигла.</a:t>
            </a:r>
          </a:p>
          <a:p>
            <a:r>
              <a:rPr lang="ru-RU" sz="2000" dirty="0" smtClean="0"/>
              <a:t>Поэтому, я пришла  к выводу, что для составления потребительской корзины необходимы более тщательные исследования реального объема потребления населением товаров и услуг. </a:t>
            </a:r>
          </a:p>
          <a:p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epositphotos_25830703-stock-photo-white-with-graduation-and-diplam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72066" y="1731962"/>
            <a:ext cx="5000628" cy="512603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57364"/>
            <a:ext cx="6929454" cy="2143140"/>
          </a:xfrm>
        </p:spPr>
        <p:txBody>
          <a:bodyPr/>
          <a:lstStyle/>
          <a:p>
            <a:r>
              <a:rPr lang="ru-RU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Мои документы\колледж\УМК\МОЙ УМК\УМК по экономике\потребительская корзина\60ff8e3e762262c7e36740e111c0aa61.altai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lum bright="44000" contrast="-33000"/>
          </a:blip>
          <a:srcRect l="290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12968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8596" y="1071546"/>
            <a:ext cx="8460432" cy="5544616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3600" b="1" dirty="0" smtClean="0"/>
              <a:t>     </a:t>
            </a:r>
          </a:p>
          <a:p>
            <a:pPr lvl="0"/>
            <a:r>
              <a:rPr lang="ru-RU" sz="3600" b="1" dirty="0" smtClean="0"/>
              <a:t>Изучение и анализ литературных источников по данной теме.</a:t>
            </a:r>
          </a:p>
          <a:p>
            <a:pPr lvl="0"/>
            <a:r>
              <a:rPr lang="ru-RU" sz="3600" b="1" dirty="0" smtClean="0"/>
              <a:t>Сбор и анализ статистических данных.</a:t>
            </a:r>
          </a:p>
          <a:p>
            <a:pPr lvl="0"/>
            <a:r>
              <a:rPr lang="ru-RU" sz="3600" b="1" dirty="0" smtClean="0"/>
              <a:t>Расчёт стоимости потребительской корзины МО «</a:t>
            </a:r>
            <a:r>
              <a:rPr lang="ru-RU" sz="3600" b="1" dirty="0" err="1" smtClean="0"/>
              <a:t>Ухотское</a:t>
            </a:r>
            <a:r>
              <a:rPr lang="ru-RU" sz="3600" b="1" dirty="0" smtClean="0"/>
              <a:t>».</a:t>
            </a:r>
          </a:p>
          <a:p>
            <a:pPr lvl="0"/>
            <a:r>
              <a:rPr lang="ru-RU" sz="3600" b="1" dirty="0" smtClean="0"/>
              <a:t>Динамическое и пространственное сопоставление полученных показателей.</a:t>
            </a:r>
          </a:p>
          <a:p>
            <a:pPr lvl="0"/>
            <a:r>
              <a:rPr lang="ru-RU" sz="3600" b="1" dirty="0" smtClean="0"/>
              <a:t>Анализ результатов и выводы.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dailypix.ru_interesno-o-startapah-i-trendah-buduschego_6.jpeg"/>
          <p:cNvPicPr>
            <a:picLocks noChangeAspect="1"/>
          </p:cNvPicPr>
          <p:nvPr/>
        </p:nvPicPr>
        <p:blipFill>
          <a:blip r:embed="rId3" cstate="print">
            <a:lum bright="46000" contrast="-33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00042"/>
            <a:ext cx="9144000" cy="1143000"/>
          </a:xfrm>
        </p:spPr>
        <p:txBody>
          <a:bodyPr>
            <a:noAutofit/>
          </a:bodyPr>
          <a:lstStyle/>
          <a:p>
            <a:pPr algn="l"/>
            <a:r>
              <a:rPr lang="ru-RU" sz="3600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                             Статистика</a:t>
            </a:r>
            <a:endParaRPr lang="ru-RU" sz="3600" b="1" dirty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4784"/>
            <a:ext cx="4495800" cy="518457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</a:t>
            </a:r>
            <a:endParaRPr lang="ru-RU" b="1" dirty="0" smtClean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28596" y="1857364"/>
            <a:ext cx="8329642" cy="5500702"/>
          </a:xfrm>
        </p:spPr>
        <p:txBody>
          <a:bodyPr/>
          <a:lstStyle/>
          <a:p>
            <a:r>
              <a:rPr lang="ru-RU" b="1" dirty="0" smtClean="0"/>
              <a:t>Статистика</a:t>
            </a:r>
            <a:r>
              <a:rPr lang="ru-RU" dirty="0" smtClean="0"/>
              <a:t> – это наука изучающая, обрабатывающая и анализирующая</a:t>
            </a:r>
            <a:br>
              <a:rPr lang="ru-RU" dirty="0" smtClean="0"/>
            </a:br>
            <a:r>
              <a:rPr lang="ru-RU" dirty="0" smtClean="0"/>
              <a:t>количественные данные о самых разнообразных массовых явлениях в жизни.</a:t>
            </a:r>
          </a:p>
          <a:p>
            <a:pPr>
              <a:buNone/>
            </a:pPr>
            <a:r>
              <a:rPr lang="ru-RU" b="1" dirty="0" smtClean="0"/>
              <a:t>    Сферы в которых используется статистика:</a:t>
            </a:r>
          </a:p>
          <a:p>
            <a:r>
              <a:rPr lang="ru-RU" b="1" dirty="0" smtClean="0"/>
              <a:t>Бизнес</a:t>
            </a:r>
          </a:p>
          <a:p>
            <a:r>
              <a:rPr lang="ru-RU" b="1" dirty="0" smtClean="0"/>
              <a:t>Экономика</a:t>
            </a:r>
          </a:p>
          <a:p>
            <a:r>
              <a:rPr lang="ru-RU" b="1" dirty="0" smtClean="0"/>
              <a:t>Банковское дело</a:t>
            </a:r>
          </a:p>
          <a:p>
            <a:r>
              <a:rPr lang="ru-RU" b="1" dirty="0" smtClean="0"/>
              <a:t>Администрация 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GettyImages_168823970.jpg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lum bright="44000" contrast="-32000"/>
          </a:blip>
          <a:stretch>
            <a:fillRect/>
          </a:stretch>
        </p:blipFill>
        <p:spPr>
          <a:xfrm>
            <a:off x="0" y="1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Потребительская корзина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1214422"/>
            <a:ext cx="8572560" cy="5286412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b="1" dirty="0" smtClean="0"/>
              <a:t>   </a:t>
            </a:r>
          </a:p>
          <a:p>
            <a:pPr>
              <a:buNone/>
            </a:pPr>
            <a:r>
              <a:rPr lang="ru-RU" b="1" dirty="0" smtClean="0"/>
              <a:t>         </a:t>
            </a:r>
            <a:r>
              <a:rPr lang="ru-RU" sz="4200" b="1" dirty="0" smtClean="0"/>
              <a:t>Потребительской корзиной</a:t>
            </a:r>
            <a:r>
              <a:rPr lang="ru-RU" sz="4200" dirty="0" smtClean="0"/>
              <a:t> принято называть продуктовый набор, перечень непродовольственных товаров и услуг, которые необходимы для человека, его здоровья и удовлетворения минимальных потребностей. Это именно тот минимум, который необходим для жизнедеятельности человека.</a:t>
            </a:r>
          </a:p>
          <a:p>
            <a:pPr>
              <a:buNone/>
            </a:pPr>
            <a:r>
              <a:rPr lang="ru-RU" sz="4200" b="1" dirty="0" smtClean="0"/>
              <a:t>      </a:t>
            </a:r>
          </a:p>
          <a:p>
            <a:pPr>
              <a:buNone/>
            </a:pPr>
            <a:r>
              <a:rPr lang="ru-RU" sz="4200" b="1" dirty="0" smtClean="0"/>
              <a:t>      Расчёт стоимости потребительской корзины, в совокупности с другими факторами, позволяет установить:</a:t>
            </a:r>
          </a:p>
          <a:p>
            <a:pPr lvl="0"/>
            <a:r>
              <a:rPr lang="ru-RU" sz="4200" dirty="0" smtClean="0"/>
              <a:t>Минимальный размер доходов, необходимых гражданину для проживания в РФ.</a:t>
            </a:r>
          </a:p>
          <a:p>
            <a:pPr lvl="0"/>
            <a:r>
              <a:rPr lang="ru-RU" sz="4200" dirty="0" smtClean="0"/>
              <a:t>Изменение социальных и экономических тенденций в лучшую или худшую сторону.</a:t>
            </a:r>
          </a:p>
          <a:p>
            <a:pPr lvl="0"/>
            <a:r>
              <a:rPr lang="ru-RU" sz="4200" dirty="0" smtClean="0"/>
              <a:t>Определить минимальный допустимый размер прожиточного минимума, установить необходимые величины социальных выплат.</a:t>
            </a:r>
          </a:p>
          <a:p>
            <a:pPr lvl="0"/>
            <a:r>
              <a:rPr lang="ru-RU" sz="4200" dirty="0" smtClean="0"/>
              <a:t>Сравнить реальную стоимость жизни в различных регионах страны.</a:t>
            </a:r>
          </a:p>
          <a:p>
            <a:pPr lvl="0"/>
            <a:r>
              <a:rPr lang="ru-RU" sz="4200" dirty="0" smtClean="0"/>
              <a:t>Получить сравнительные данные с социально-экономическим положением в других государствах.</a:t>
            </a:r>
          </a:p>
          <a:p>
            <a:pPr>
              <a:buNone/>
            </a:pPr>
            <a:endParaRPr lang="ru-RU" b="1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big_885cbcf13b4b0f3dfe8a1c27976c6acf.jpeg"/>
          <p:cNvPicPr>
            <a:picLocks noChangeAspect="1"/>
          </p:cNvPicPr>
          <p:nvPr/>
        </p:nvPicPr>
        <p:blipFill>
          <a:blip r:embed="rId2" cstate="print">
            <a:lum bright="60000" contrast="-47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Стоимость 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57752" y="1714488"/>
            <a:ext cx="3857652" cy="49548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</a:t>
            </a:r>
            <a:endParaRPr lang="ru-RU" b="1" dirty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500034" y="1285860"/>
            <a:ext cx="8258204" cy="4625989"/>
          </a:xfrm>
        </p:spPr>
        <p:txBody>
          <a:bodyPr>
            <a:normAutofit/>
          </a:bodyPr>
          <a:lstStyle/>
          <a:p>
            <a:endParaRPr lang="ru-RU" sz="2200" dirty="0" smtClean="0"/>
          </a:p>
          <a:p>
            <a:pPr algn="ctr">
              <a:buNone/>
            </a:pPr>
            <a:r>
              <a:rPr lang="ru-RU" sz="2200" dirty="0" smtClean="0"/>
              <a:t> Цена потребительской корзины на декабрь 2021 год по        федеральным округам выглядит таким образом:</a:t>
            </a:r>
          </a:p>
          <a:p>
            <a:endParaRPr lang="ru-RU" dirty="0"/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285720" y="2428868"/>
          <a:ext cx="8572560" cy="41434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depositphotos_5085899-stock-photo-man-with-consumer-basket.jpg"/>
          <p:cNvPicPr>
            <a:picLocks noChangeAspect="1"/>
          </p:cNvPicPr>
          <p:nvPr/>
        </p:nvPicPr>
        <p:blipFill>
          <a:blip r:embed="rId2" cstate="print">
            <a:lum bright="35000" contrast="-18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98903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Архангельская область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260648"/>
            <a:ext cx="4495800" cy="64087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214282" y="1357298"/>
            <a:ext cx="8929718" cy="4768865"/>
          </a:xfrm>
        </p:spPr>
        <p:txBody>
          <a:bodyPr>
            <a:noAutofit/>
          </a:bodyPr>
          <a:lstStyle/>
          <a:p>
            <a:r>
              <a:rPr lang="ru-RU" dirty="0" smtClean="0"/>
              <a:t>зона </a:t>
            </a:r>
            <a:r>
              <a:rPr lang="en-US" dirty="0" smtClean="0"/>
              <a:t>II</a:t>
            </a:r>
            <a:r>
              <a:rPr lang="ru-RU" dirty="0" smtClean="0"/>
              <a:t> – город Северодвинск, районы: </a:t>
            </a:r>
            <a:r>
              <a:rPr lang="ru-RU" dirty="0" err="1" smtClean="0"/>
              <a:t>Лешуконский</a:t>
            </a:r>
            <a:r>
              <a:rPr lang="ru-RU" dirty="0" smtClean="0"/>
              <a:t>, Мезенский, </a:t>
            </a:r>
            <a:r>
              <a:rPr lang="ru-RU" dirty="0" err="1" smtClean="0"/>
              <a:t>Пинежский</a:t>
            </a:r>
            <a:r>
              <a:rPr lang="ru-RU" dirty="0" smtClean="0"/>
              <a:t>, Соловецкий; территория архипелага Новая Земля;</a:t>
            </a:r>
          </a:p>
          <a:p>
            <a:r>
              <a:rPr lang="ru-RU" dirty="0" smtClean="0"/>
              <a:t>зона VI - города Архангельск, Коряжма, Котлас, Мирный, </a:t>
            </a:r>
            <a:r>
              <a:rPr lang="ru-RU" dirty="0" err="1" smtClean="0"/>
              <a:t>Новодвинск</a:t>
            </a:r>
            <a:r>
              <a:rPr lang="ru-RU" dirty="0" smtClean="0"/>
              <a:t>; районы: Вельский, </a:t>
            </a:r>
            <a:r>
              <a:rPr lang="ru-RU" dirty="0" err="1" smtClean="0"/>
              <a:t>Верхнетоемский</a:t>
            </a:r>
            <a:r>
              <a:rPr lang="ru-RU" dirty="0" smtClean="0"/>
              <a:t>, </a:t>
            </a:r>
            <a:r>
              <a:rPr lang="ru-RU" dirty="0" err="1" smtClean="0"/>
              <a:t>Вилегодский</a:t>
            </a:r>
            <a:r>
              <a:rPr lang="ru-RU" dirty="0" smtClean="0"/>
              <a:t>, </a:t>
            </a:r>
            <a:r>
              <a:rPr lang="ru-RU" dirty="0" err="1" smtClean="0"/>
              <a:t>Виногра-довский</a:t>
            </a:r>
            <a:r>
              <a:rPr lang="ru-RU" dirty="0" smtClean="0"/>
              <a:t>, </a:t>
            </a:r>
            <a:r>
              <a:rPr lang="ru-RU" dirty="0" err="1" smtClean="0"/>
              <a:t>Каргопольский</a:t>
            </a:r>
            <a:r>
              <a:rPr lang="ru-RU" dirty="0" smtClean="0"/>
              <a:t>, </a:t>
            </a:r>
            <a:r>
              <a:rPr lang="ru-RU" dirty="0" err="1" smtClean="0"/>
              <a:t>Коношский</a:t>
            </a:r>
            <a:r>
              <a:rPr lang="ru-RU" dirty="0" smtClean="0"/>
              <a:t>, </a:t>
            </a:r>
            <a:r>
              <a:rPr lang="ru-RU" dirty="0" err="1" smtClean="0"/>
              <a:t>Котласский</a:t>
            </a:r>
            <a:r>
              <a:rPr lang="ru-RU" dirty="0" smtClean="0"/>
              <a:t>, </a:t>
            </a:r>
            <a:r>
              <a:rPr lang="ru-RU" dirty="0" err="1" smtClean="0"/>
              <a:t>Кра-сноборский</a:t>
            </a:r>
            <a:r>
              <a:rPr lang="ru-RU" dirty="0" smtClean="0"/>
              <a:t>, Ленский, </a:t>
            </a:r>
            <a:r>
              <a:rPr lang="ru-RU" dirty="0" err="1" smtClean="0"/>
              <a:t>Няндомский</a:t>
            </a:r>
            <a:r>
              <a:rPr lang="ru-RU" dirty="0" smtClean="0"/>
              <a:t>, Онежский, </a:t>
            </a:r>
            <a:r>
              <a:rPr lang="ru-RU" dirty="0" err="1" smtClean="0"/>
              <a:t>Пле-сецкий</a:t>
            </a:r>
            <a:r>
              <a:rPr lang="ru-RU" dirty="0" smtClean="0"/>
              <a:t>, Приморский, </a:t>
            </a:r>
            <a:r>
              <a:rPr lang="ru-RU" dirty="0" err="1" smtClean="0"/>
              <a:t>Устьянский</a:t>
            </a:r>
            <a:r>
              <a:rPr lang="ru-RU" dirty="0" smtClean="0"/>
              <a:t>, Холмогорский, </a:t>
            </a:r>
          </a:p>
          <a:p>
            <a:pPr>
              <a:buNone/>
            </a:pPr>
            <a:r>
              <a:rPr lang="ru-RU" dirty="0" smtClean="0"/>
              <a:t>    Шенкурский.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D:\Мои документы\колледж\УМК\МОЙ УМК\УМК по экономике\потребительская корзина\60ff8e3e762262c7e36740e111c0aa61.altai.jpg"/>
          <p:cNvPicPr>
            <a:picLocks noChangeAspect="1" noChangeArrowheads="1"/>
          </p:cNvPicPr>
          <p:nvPr/>
        </p:nvPicPr>
        <p:blipFill>
          <a:blip r:embed="rId2" cstate="print">
            <a:lum bright="44000" contrast="-33000"/>
          </a:blip>
          <a:srcRect l="290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142852"/>
            <a:ext cx="9144000" cy="654032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Продукты питания в Архангельской области</a:t>
            </a:r>
            <a:endParaRPr lang="ru-RU" sz="3600" b="1" dirty="0"/>
          </a:p>
        </p:txBody>
      </p:sp>
      <p:pic>
        <p:nvPicPr>
          <p:cNvPr id="1026" name="Picture 2" descr="D:\Проект Маликова Я\Приложение 4.pn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214414" y="830988"/>
            <a:ext cx="6881295" cy="60270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5" name="Содержимое 4" descr="D:\Проект Маликова Я\Корзина 2.png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428596" y="142852"/>
            <a:ext cx="8215370" cy="6572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1613686368_19-p-fon-dlya-prezentatsii-issledovanie-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14546" y="1071498"/>
            <a:ext cx="6929454" cy="578650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Исследовательская работа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28662" y="1571612"/>
            <a:ext cx="5572164" cy="4597682"/>
          </a:xfrm>
        </p:spPr>
        <p:txBody>
          <a:bodyPr>
            <a:noAutofit/>
          </a:bodyPr>
          <a:lstStyle/>
          <a:p>
            <a:pPr>
              <a:buNone/>
            </a:pPr>
            <a:endParaRPr lang="ru-RU" sz="3200" dirty="0" smtClean="0"/>
          </a:p>
          <a:p>
            <a:pPr>
              <a:buNone/>
            </a:pPr>
            <a:endParaRPr lang="ru-RU" sz="3000" b="1" dirty="0" smtClean="0">
              <a:solidFill>
                <a:srgbClr val="CC0066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000" b="1" dirty="0">
              <a:solidFill>
                <a:srgbClr val="CC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2022-02-10_12-40-16.pn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357158" y="1500174"/>
            <a:ext cx="4667283" cy="1000132"/>
          </a:xfrm>
        </p:spPr>
      </p:pic>
      <p:pic>
        <p:nvPicPr>
          <p:cNvPr id="7" name="Рисунок 6" descr="2022-02-10_12-41-5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3286124"/>
            <a:ext cx="4929222" cy="30718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</TotalTime>
  <Words>363</Words>
  <Application>Microsoft Office PowerPoint</Application>
  <PresentationFormat>Экран (4:3)</PresentationFormat>
  <Paragraphs>52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Потребительская корзина</vt:lpstr>
      <vt:lpstr>Задачи:</vt:lpstr>
      <vt:lpstr>                             Статистика</vt:lpstr>
      <vt:lpstr>Потребительская корзина</vt:lpstr>
      <vt:lpstr>Стоимость </vt:lpstr>
      <vt:lpstr>Архангельская область</vt:lpstr>
      <vt:lpstr>Продукты питания в Архангельской области</vt:lpstr>
      <vt:lpstr>Слайд 8</vt:lpstr>
      <vt:lpstr>Исследовательская работа</vt:lpstr>
      <vt:lpstr>Слайд 10</vt:lpstr>
      <vt:lpstr>Слайд 11</vt:lpstr>
      <vt:lpstr>Заключение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Потребительская корзина</dc:title>
  <dc:creator>позитроника</dc:creator>
  <cp:lastModifiedBy>123</cp:lastModifiedBy>
  <cp:revision>28</cp:revision>
  <dcterms:created xsi:type="dcterms:W3CDTF">2013-03-26T16:31:25Z</dcterms:created>
  <dcterms:modified xsi:type="dcterms:W3CDTF">2022-02-11T19:24:40Z</dcterms:modified>
</cp:coreProperties>
</file>