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2E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666" y="-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МОУ «</a:t>
            </a:r>
            <a:r>
              <a:rPr lang="ru-RU" sz="1800" dirty="0" err="1" smtClean="0"/>
              <a:t>Ухотская</a:t>
            </a:r>
            <a:r>
              <a:rPr lang="ru-RU" sz="1800" dirty="0" smtClean="0"/>
              <a:t> СШ»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85720" y="1214423"/>
            <a:ext cx="8858281" cy="54292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Рисуем квадратными </a:t>
            </a:r>
            <a:r>
              <a:rPr lang="ru-RU" sz="4000" b="1" dirty="0" smtClean="0">
                <a:solidFill>
                  <a:srgbClr val="FF0000"/>
                </a:solidFill>
              </a:rPr>
              <a:t>уравнениями</a:t>
            </a:r>
          </a:p>
          <a:p>
            <a:pPr>
              <a:buNone/>
            </a:pPr>
            <a:endParaRPr lang="ru-RU" sz="3800" dirty="0" smtClean="0">
              <a:solidFill>
                <a:srgbClr val="FF0000"/>
              </a:solidFill>
            </a:endParaRPr>
          </a:p>
          <a:p>
            <a:pPr algn="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Работу </a:t>
            </a:r>
            <a:r>
              <a:rPr lang="ru-RU" sz="2600" dirty="0" smtClean="0">
                <a:solidFill>
                  <a:schemeClr val="tx1"/>
                </a:solidFill>
              </a:rPr>
              <a:t>выполнил ученик 9 класса</a:t>
            </a:r>
          </a:p>
          <a:p>
            <a:pPr algn="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Зайцев Матвей</a:t>
            </a:r>
          </a:p>
          <a:p>
            <a:pPr algn="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Руководитель:</a:t>
            </a:r>
          </a:p>
          <a:p>
            <a:pPr algn="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учитель математики</a:t>
            </a:r>
          </a:p>
          <a:p>
            <a:pPr algn="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муниципального </a:t>
            </a:r>
            <a:r>
              <a:rPr lang="ru-RU" sz="2600" dirty="0" smtClean="0">
                <a:solidFill>
                  <a:schemeClr val="tx1"/>
                </a:solidFill>
              </a:rPr>
              <a:t>общеобразовательного</a:t>
            </a:r>
          </a:p>
          <a:p>
            <a:pPr algn="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учреждения</a:t>
            </a:r>
            <a:endParaRPr lang="ru-RU" sz="2600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«</a:t>
            </a:r>
            <a:r>
              <a:rPr lang="ru-RU" sz="2600" dirty="0" err="1" smtClean="0">
                <a:solidFill>
                  <a:schemeClr val="tx1"/>
                </a:solidFill>
              </a:rPr>
              <a:t>Ухотская</a:t>
            </a:r>
            <a:r>
              <a:rPr lang="ru-RU" sz="2600" dirty="0" smtClean="0">
                <a:solidFill>
                  <a:schemeClr val="tx1"/>
                </a:solidFill>
              </a:rPr>
              <a:t> средняя школа»</a:t>
            </a:r>
          </a:p>
          <a:p>
            <a:pPr algn="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Лазарева Евгения Петровна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>
            <a:noAutofit/>
          </a:bodyPr>
          <a:lstStyle/>
          <a:p>
            <a:r>
              <a:rPr lang="ru-RU" sz="1800" dirty="0" smtClean="0"/>
              <a:t>2 способ: выделение квадрата двучлена.</a:t>
            </a:r>
            <a:br>
              <a:rPr lang="ru-RU" sz="1800" dirty="0" smtClean="0"/>
            </a:br>
            <a:r>
              <a:rPr lang="ru-RU" sz="1800" dirty="0" smtClean="0"/>
              <a:t>Цель метода - привести уравнение общего вида к неполному квадратному уравнению. В этом нам помогут формулы сокращенного умножения, а именно, квадратов суммы и разности:</a:t>
            </a:r>
            <a:br>
              <a:rPr lang="ru-RU" sz="1800" dirty="0" smtClean="0"/>
            </a:br>
            <a:r>
              <a:rPr lang="ru-RU" sz="1800" dirty="0" smtClean="0"/>
              <a:t>(а + </a:t>
            </a:r>
            <a:r>
              <a:rPr lang="ru-RU" sz="1800" dirty="0" err="1" smtClean="0"/>
              <a:t>b</a:t>
            </a:r>
            <a:r>
              <a:rPr lang="ru-RU" sz="1800" dirty="0" smtClean="0"/>
              <a:t>)2 = a2 + 2ab + b2; (</a:t>
            </a:r>
            <a:r>
              <a:rPr lang="ru-RU" sz="1800" dirty="0" err="1" smtClean="0"/>
              <a:t>a</a:t>
            </a:r>
            <a:r>
              <a:rPr lang="ru-RU" sz="1800" dirty="0" smtClean="0"/>
              <a:t> – </a:t>
            </a:r>
            <a:r>
              <a:rPr lang="ru-RU" sz="1800" dirty="0" err="1" smtClean="0"/>
              <a:t>b</a:t>
            </a:r>
            <a:r>
              <a:rPr lang="ru-RU" sz="1800" dirty="0" smtClean="0"/>
              <a:t>)2 = a2 – 2ab + b2.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err="1" smtClean="0"/>
              <a:t>Пример:Решим</a:t>
            </a:r>
            <a:r>
              <a:rPr lang="ru-RU" sz="1800" dirty="0" smtClean="0"/>
              <a:t> приведенное квадратное уравнение:</a:t>
            </a:r>
            <a:br>
              <a:rPr lang="ru-RU" sz="1800" dirty="0" smtClean="0"/>
            </a:br>
            <a:r>
              <a:rPr lang="ru-RU" sz="1800" dirty="0" smtClean="0"/>
              <a:t>x2 - 6х – 7 = 0.</a:t>
            </a:r>
            <a:br>
              <a:rPr lang="ru-RU" sz="1800" dirty="0" smtClean="0"/>
            </a:br>
            <a:r>
              <a:rPr lang="ru-RU" sz="1800" dirty="0" smtClean="0"/>
              <a:t>Если к разности </a:t>
            </a:r>
            <a:r>
              <a:rPr lang="ru-RU" sz="1800" dirty="0" err="1" smtClean="0"/>
              <a:t>х</a:t>
            </a:r>
            <a:r>
              <a:rPr lang="ru-RU" sz="1800" dirty="0" smtClean="0"/>
              <a:t> 2 - 6х прибавить число 9, то получим выражение, которое можно записать в виде (</a:t>
            </a:r>
            <a:r>
              <a:rPr lang="ru-RU" sz="1800" dirty="0" err="1" smtClean="0"/>
              <a:t>х</a:t>
            </a:r>
            <a:r>
              <a:rPr lang="ru-RU" sz="1800" dirty="0" smtClean="0"/>
              <a:t> - 3)2, т. е. в виде квадрата двучлена. Прибавим к левой части число 9, а чтобы равенство не нарушилось, вычтем 9 из левой части. x2−2·</a:t>
            </a:r>
            <a:r>
              <a:rPr lang="ru-RU" sz="1800" dirty="0" err="1" smtClean="0"/>
              <a:t>x</a:t>
            </a:r>
            <a:r>
              <a:rPr lang="ru-RU" sz="1800" dirty="0" smtClean="0"/>
              <a:t> ·3+9−9−7=0</a:t>
            </a:r>
            <a:br>
              <a:rPr lang="ru-RU" sz="1800" dirty="0" smtClean="0"/>
            </a:br>
            <a:r>
              <a:rPr lang="ru-RU" sz="1800" dirty="0" smtClean="0"/>
              <a:t>(х2 - 2·</a:t>
            </a:r>
            <a:r>
              <a:rPr lang="ru-RU" sz="1800" dirty="0" err="1" smtClean="0"/>
              <a:t>х</a:t>
            </a:r>
            <a:r>
              <a:rPr lang="ru-RU" sz="1800" dirty="0" smtClean="0"/>
              <a:t>·3 + 32) – 32 – 7 = 0</a:t>
            </a:r>
            <a:br>
              <a:rPr lang="ru-RU" sz="1800" dirty="0" smtClean="0"/>
            </a:br>
            <a:r>
              <a:rPr lang="ru-RU" sz="1800" dirty="0" smtClean="0"/>
              <a:t>(x−3)2 – 9 – 7 = 0</a:t>
            </a:r>
            <a:br>
              <a:rPr lang="ru-RU" sz="1800" dirty="0" smtClean="0"/>
            </a:br>
            <a:r>
              <a:rPr lang="ru-RU" sz="1800" dirty="0" smtClean="0"/>
              <a:t>(x−3)2 – 16 = 0</a:t>
            </a:r>
            <a:br>
              <a:rPr lang="ru-RU" sz="1800" dirty="0" smtClean="0"/>
            </a:br>
            <a:r>
              <a:rPr lang="ru-RU" sz="1800" dirty="0" smtClean="0"/>
              <a:t>(x−3)2 = 16</a:t>
            </a:r>
            <a:br>
              <a:rPr lang="ru-RU" sz="1800" dirty="0" smtClean="0"/>
            </a:br>
            <a:r>
              <a:rPr lang="ru-RU" sz="1800" dirty="0" err="1" smtClean="0"/>
              <a:t>x</a:t>
            </a:r>
            <a:r>
              <a:rPr lang="ru-RU" sz="1800" dirty="0" smtClean="0"/>
              <a:t> – 3 = -4 или </a:t>
            </a:r>
            <a:r>
              <a:rPr lang="ru-RU" sz="1800" dirty="0" err="1" smtClean="0"/>
              <a:t>х</a:t>
            </a:r>
            <a:r>
              <a:rPr lang="ru-RU" sz="1800" dirty="0" smtClean="0"/>
              <a:t> – 3 = 4</a:t>
            </a:r>
            <a:br>
              <a:rPr lang="ru-RU" sz="1800" dirty="0" smtClean="0"/>
            </a:br>
            <a:r>
              <a:rPr lang="ru-RU" sz="1800" dirty="0" err="1" smtClean="0"/>
              <a:t>x</a:t>
            </a:r>
            <a:r>
              <a:rPr lang="ru-RU" sz="1800" dirty="0" smtClean="0"/>
              <a:t> = -1 или </a:t>
            </a:r>
            <a:r>
              <a:rPr lang="ru-RU" sz="1800" dirty="0" err="1" smtClean="0"/>
              <a:t>х</a:t>
            </a:r>
            <a:r>
              <a:rPr lang="ru-RU" sz="1800" dirty="0" smtClean="0"/>
              <a:t> = 7</a:t>
            </a:r>
            <a:br>
              <a:rPr lang="ru-RU" sz="1800" dirty="0" smtClean="0"/>
            </a:br>
            <a:r>
              <a:rPr lang="ru-RU" sz="1800" dirty="0" smtClean="0"/>
              <a:t>Ответ: х1=-1, х2=7</a:t>
            </a:r>
            <a:br>
              <a:rPr lang="ru-RU" sz="1800" dirty="0" smtClean="0"/>
            </a:br>
            <a:r>
              <a:rPr lang="ru-RU" sz="1800" dirty="0" smtClean="0"/>
              <a:t>Этот метод применим для любых квадратных уравнений, но не всегда удобен в использовании. Чаще всего используется для доказательства формулы корней квадратного уравнения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357561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3 </a:t>
            </a:r>
            <a:r>
              <a:rPr lang="ru-RU" sz="2800" dirty="0" err="1" smtClean="0"/>
              <a:t>cпособ</a:t>
            </a:r>
            <a:r>
              <a:rPr lang="ru-RU" sz="2800" dirty="0" smtClean="0"/>
              <a:t>: решение квадратных уравнений по </a:t>
            </a:r>
            <a:r>
              <a:rPr lang="ru-RU" sz="2800" dirty="0" smtClean="0"/>
              <a:t>формуле.</a:t>
            </a:r>
            <a:br>
              <a:rPr lang="ru-RU" sz="2800" dirty="0" smtClean="0"/>
            </a:br>
            <a:r>
              <a:rPr lang="ru-RU" sz="2800" dirty="0" smtClean="0"/>
              <a:t>Пример </a:t>
            </a:r>
            <a:r>
              <a:rPr lang="ru-RU" sz="2800" dirty="0" smtClean="0"/>
              <a:t>1:</a:t>
            </a:r>
            <a:br>
              <a:rPr lang="ru-RU" sz="2800" dirty="0" smtClean="0"/>
            </a:br>
            <a:r>
              <a:rPr lang="ru-RU" sz="2800" dirty="0" smtClean="0"/>
              <a:t>12х2 + 7х + 1 = 0</a:t>
            </a:r>
            <a:br>
              <a:rPr lang="ru-RU" sz="2800" dirty="0" smtClean="0"/>
            </a:br>
            <a:r>
              <a:rPr lang="ru-RU" sz="2800" dirty="0" smtClean="0"/>
              <a:t>D = b2 - 4ас = 72 - 4·12·1 = 49 – 48 = 1 &gt; 0,</a:t>
            </a:r>
            <a:br>
              <a:rPr lang="ru-RU" sz="2800" dirty="0" smtClean="0"/>
            </a:br>
            <a:r>
              <a:rPr lang="ru-RU" sz="2800" dirty="0" smtClean="0"/>
              <a:t>Значит, 2 корня.</a:t>
            </a:r>
            <a:br>
              <a:rPr lang="ru-RU" sz="2800" dirty="0" smtClean="0"/>
            </a:br>
            <a:r>
              <a:rPr lang="ru-RU" sz="2800" dirty="0" err="1" smtClean="0"/>
              <a:t>√</a:t>
            </a:r>
            <a:r>
              <a:rPr lang="ru-RU" sz="2800" dirty="0" smtClean="0"/>
              <a:t>𝐷 = √1 = 1</a:t>
            </a:r>
            <a:br>
              <a:rPr lang="ru-RU" sz="2800" dirty="0" smtClean="0"/>
            </a:br>
            <a:r>
              <a:rPr lang="ru-RU" sz="2800" dirty="0" smtClean="0"/>
              <a:t>x1 = −𝑏 + √𝐷2𝑎= − 7+12 · 12 = - 624 = - 14</a:t>
            </a:r>
            <a:br>
              <a:rPr lang="ru-RU" sz="2800" dirty="0" smtClean="0"/>
            </a:br>
            <a:r>
              <a:rPr lang="ru-RU" sz="2800" dirty="0" smtClean="0"/>
              <a:t>x2= −𝑏 − √𝐷2𝑎 = − 7−12 · 12 = - 824 = - 13</a:t>
            </a:r>
            <a:br>
              <a:rPr lang="ru-RU" sz="2800" dirty="0" smtClean="0"/>
            </a:br>
            <a:r>
              <a:rPr lang="ru-RU" sz="2800" dirty="0" smtClean="0"/>
              <a:t>Ответ: х1 = - 14; х2= - 13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5720" y="428625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slide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3000372"/>
            <a:ext cx="4872046" cy="36540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4 </a:t>
            </a:r>
            <a:r>
              <a:rPr lang="ru-RU" sz="3200" dirty="0" err="1" smtClean="0"/>
              <a:t>cпособ</a:t>
            </a:r>
            <a:r>
              <a:rPr lang="ru-RU" sz="3200" dirty="0" smtClean="0"/>
              <a:t>: решение квадратных уравнений с использованием теоремы Виета.</a:t>
            </a:r>
            <a:br>
              <a:rPr lang="ru-RU" sz="3200" dirty="0" smtClean="0"/>
            </a:br>
            <a:r>
              <a:rPr lang="ru-RU" sz="3200" dirty="0" smtClean="0"/>
              <a:t>Теорема: Сумма корней приведённого квадратного уравнения равна второму коэффициенту, взятому с противоположным знаком, а произведение корней равно свободному члену, т. е.</a:t>
            </a:r>
            <a:br>
              <a:rPr lang="ru-RU" sz="3200" dirty="0" smtClean="0"/>
            </a:br>
            <a:r>
              <a:rPr lang="ru-RU" sz="3200" dirty="0" smtClean="0"/>
              <a:t>𝑥2 + </a:t>
            </a:r>
            <a:r>
              <a:rPr lang="ru-RU" sz="3200" dirty="0" err="1" smtClean="0"/>
              <a:t>px</a:t>
            </a:r>
            <a:r>
              <a:rPr lang="ru-RU" sz="3200" dirty="0" smtClean="0"/>
              <a:t> + </a:t>
            </a:r>
            <a:r>
              <a:rPr lang="ru-RU" sz="3200" dirty="0" err="1" smtClean="0"/>
              <a:t>q</a:t>
            </a:r>
            <a:r>
              <a:rPr lang="ru-RU" sz="3200" dirty="0" smtClean="0"/>
              <a:t> = 0</a:t>
            </a:r>
            <a:br>
              <a:rPr lang="ru-RU" sz="3200" dirty="0" smtClean="0"/>
            </a:br>
            <a:r>
              <a:rPr lang="ru-RU" sz="3200" dirty="0" smtClean="0"/>
              <a:t>х1 · х2 = </a:t>
            </a:r>
            <a:r>
              <a:rPr lang="ru-RU" sz="3200" dirty="0" err="1" smtClean="0"/>
              <a:t>q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x1 + x2 = - </a:t>
            </a:r>
            <a:r>
              <a:rPr lang="ru-RU" sz="3200" dirty="0" err="1" smtClean="0"/>
              <a:t>p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Глава </a:t>
            </a:r>
            <a:r>
              <a:rPr lang="ru-RU" sz="2800" b="1" dirty="0" smtClean="0"/>
              <a:t>2.</a:t>
            </a:r>
            <a:br>
              <a:rPr lang="ru-RU" sz="2800" b="1" dirty="0" smtClean="0"/>
            </a:br>
            <a:r>
              <a:rPr lang="ru-RU" sz="2800" b="1" dirty="0" smtClean="0"/>
              <a:t>Декартова система координат.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4097" name="Picture 1" descr="D:\Проекты 2020-21\Рисуем квадратными уравнениями\079417c60c4bad8089525dd7686696a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288103" cy="50018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Глава 3.</a:t>
            </a:r>
            <a:br>
              <a:rPr lang="ru-RU" sz="2400" b="1" dirty="0" smtClean="0"/>
            </a:br>
            <a:r>
              <a:rPr lang="ru-RU" sz="2400" b="1" dirty="0" smtClean="0"/>
              <a:t>Практическая часть.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u="sng" dirty="0" smtClean="0"/>
              <a:t>План: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</a:t>
            </a:r>
            <a:r>
              <a:rPr lang="ru-RU" sz="2400" dirty="0" err="1" smtClean="0"/>
              <a:t>Придумывем</a:t>
            </a:r>
            <a:r>
              <a:rPr lang="ru-RU" sz="2400" dirty="0" smtClean="0"/>
              <a:t> рисунок (или берём готовый).</a:t>
            </a:r>
            <a:br>
              <a:rPr lang="ru-RU" sz="2400" dirty="0" smtClean="0"/>
            </a:br>
            <a:r>
              <a:rPr lang="ru-RU" sz="2400" dirty="0" smtClean="0"/>
              <a:t>2. Наносим его на координатную плоскость (Приложение 4).</a:t>
            </a:r>
            <a:br>
              <a:rPr lang="ru-RU" sz="2400" dirty="0" smtClean="0"/>
            </a:br>
            <a:r>
              <a:rPr lang="ru-RU" sz="2400" dirty="0" smtClean="0"/>
              <a:t>3. Делаем поправки.</a:t>
            </a:r>
            <a:br>
              <a:rPr lang="ru-RU" sz="2400" dirty="0" smtClean="0"/>
            </a:br>
            <a:r>
              <a:rPr lang="ru-RU" sz="2400" dirty="0" smtClean="0"/>
              <a:t>4. Для каждой точки составляем уравнение (Приложение 5).</a:t>
            </a:r>
            <a:br>
              <a:rPr lang="ru-RU" sz="2400" dirty="0" smtClean="0"/>
            </a:br>
            <a:r>
              <a:rPr lang="ru-RU" sz="2400" dirty="0" smtClean="0"/>
              <a:t>Пример: точка (-5; 7).</a:t>
            </a:r>
            <a:br>
              <a:rPr lang="ru-RU" sz="2400" dirty="0" smtClean="0"/>
            </a:br>
            <a:r>
              <a:rPr lang="ru-RU" sz="2400" dirty="0" smtClean="0"/>
              <a:t>По теореме Виета: 𝑥2 + </a:t>
            </a:r>
            <a:r>
              <a:rPr lang="ru-RU" sz="2400" dirty="0" err="1" smtClean="0"/>
              <a:t>px</a:t>
            </a:r>
            <a:r>
              <a:rPr lang="ru-RU" sz="2400" dirty="0" smtClean="0"/>
              <a:t> + </a:t>
            </a:r>
            <a:r>
              <a:rPr lang="ru-RU" sz="2400" dirty="0" err="1" smtClean="0"/>
              <a:t>q</a:t>
            </a:r>
            <a:r>
              <a:rPr lang="ru-RU" sz="2400" dirty="0" smtClean="0"/>
              <a:t> = 0</a:t>
            </a:r>
            <a:br>
              <a:rPr lang="ru-RU" sz="2400" dirty="0" smtClean="0"/>
            </a:br>
            <a:r>
              <a:rPr lang="ru-RU" sz="2400" dirty="0" smtClean="0"/>
              <a:t>х1 + х2 = - </a:t>
            </a:r>
            <a:r>
              <a:rPr lang="ru-RU" sz="2400" dirty="0" err="1" smtClean="0"/>
              <a:t>p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х1 · х2 = </a:t>
            </a:r>
            <a:r>
              <a:rPr lang="ru-RU" sz="2400" dirty="0" err="1" smtClean="0"/>
              <a:t>q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Получается, что х1 = - 5, х2 = 7.</a:t>
            </a:r>
            <a:br>
              <a:rPr lang="ru-RU" sz="2400" dirty="0" smtClean="0"/>
            </a:br>
            <a:r>
              <a:rPr lang="ru-RU" sz="2400" dirty="0" smtClean="0"/>
              <a:t>Далее: х1 + х2 = -5 + 7= 2; х1 · х2 = -5·7 = -35.</a:t>
            </a:r>
            <a:br>
              <a:rPr lang="ru-RU" sz="2400" dirty="0" smtClean="0"/>
            </a:br>
            <a:r>
              <a:rPr lang="ru-RU" sz="2400" dirty="0" smtClean="0"/>
              <a:t>Составляем уравнение: : 𝑥2 - 2x - 35 = 0.</a:t>
            </a:r>
            <a:br>
              <a:rPr lang="ru-RU" sz="2400" dirty="0" smtClean="0"/>
            </a:br>
            <a:r>
              <a:rPr lang="ru-RU" sz="2400" dirty="0" smtClean="0"/>
              <a:t>5. Получаем карточку с заданием «Построить рисунок по корням квадратного уравнения».</a:t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Рисунки по квадратным уравнениям</a:t>
            </a:r>
            <a:endParaRPr lang="ru-RU" sz="3600" b="1" dirty="0"/>
          </a:p>
        </p:txBody>
      </p:sp>
      <p:pic>
        <p:nvPicPr>
          <p:cNvPr id="2049" name="Picture 1" descr="D:\Проекты 2020-21\Рисуем квадратными уравнениями\SnP-ePMmP4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4161011" cy="4572032"/>
          </a:xfrm>
          <a:prstGeom prst="rect">
            <a:avLst/>
          </a:prstGeom>
          <a:noFill/>
        </p:spPr>
      </p:pic>
      <p:pic>
        <p:nvPicPr>
          <p:cNvPr id="2050" name="Picture 2" descr="D:\Проекты 2020-21\Рисуем квадратными уравнениями\UdG7ljwORi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857364"/>
            <a:ext cx="3786214" cy="45342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D:\Проекты 2020-21\Рисуем квадратными уравнениями\ydbj3LNyze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57166"/>
            <a:ext cx="4714908" cy="61906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Актуальность:</a:t>
            </a:r>
            <a:r>
              <a:rPr lang="ru-RU" sz="3200" dirty="0" smtClean="0"/>
              <a:t> тема «Квадратные уравнения» непростая, потому, что мы часто ошибаемся при счете, а использование координат даст возможность всем ученикам «видеть» ошибки и исправлять их.</a:t>
            </a:r>
            <a:br>
              <a:rPr lang="ru-RU" sz="3200" dirty="0" smtClean="0"/>
            </a:br>
            <a:r>
              <a:rPr lang="ru-RU" sz="3200" b="1" dirty="0" smtClean="0"/>
              <a:t>Объект исследования: </a:t>
            </a:r>
            <a:r>
              <a:rPr lang="ru-RU" sz="3200" dirty="0" smtClean="0"/>
              <a:t>решение квадратных уравнений.</a:t>
            </a:r>
            <a:br>
              <a:rPr lang="ru-RU" sz="3200" dirty="0" smtClean="0"/>
            </a:br>
            <a:r>
              <a:rPr lang="ru-RU" sz="3200" b="1" dirty="0" smtClean="0"/>
              <a:t>Предмет исследования: </a:t>
            </a:r>
            <a:r>
              <a:rPr lang="ru-RU" sz="3200" dirty="0" smtClean="0"/>
              <a:t>применение квадратных уравнений на координатной плоскости.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28736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Цель работы: </a:t>
            </a:r>
            <a:r>
              <a:rPr lang="ru-RU" sz="2800" dirty="0" smtClean="0"/>
              <a:t>разработать систему рисования на координатной плоскости с помощью квадратных уравнений.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3071810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Задачи:</a:t>
            </a:r>
          </a:p>
          <a:p>
            <a:r>
              <a:rPr lang="ru-RU" sz="2800" dirty="0" smtClean="0"/>
              <a:t>1. Произвести анализ учебной литературы по решению квадратных уравнений.</a:t>
            </a:r>
          </a:p>
          <a:p>
            <a:r>
              <a:rPr lang="ru-RU" sz="2800" dirty="0" smtClean="0"/>
              <a:t>2. Произвести анализ различных способов решения квадратных уравнений.</a:t>
            </a:r>
          </a:p>
          <a:p>
            <a:r>
              <a:rPr lang="ru-RU" sz="2800" dirty="0" smtClean="0"/>
              <a:t>3. Составить дидактический материал по теме.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500174"/>
            <a:ext cx="77153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Гипотеза:</a:t>
            </a:r>
            <a:r>
              <a:rPr lang="ru-RU" sz="2800" dirty="0" smtClean="0"/>
              <a:t> с помощью квадратных уравнений можно создавать рисунки на координатной плоскости.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286124"/>
            <a:ext cx="78581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Методы исследования:</a:t>
            </a:r>
            <a:r>
              <a:rPr lang="ru-RU" sz="2800" dirty="0" smtClean="0"/>
              <a:t> анализ научно-популярной литературы; сравнение; классификация; систематизация; обобщение; моделирование.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29642" cy="116205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Глава 1.</a:t>
            </a:r>
            <a:br>
              <a:rPr lang="ru-RU" sz="2800" dirty="0" smtClean="0"/>
            </a:br>
            <a:r>
              <a:rPr lang="ru-RU" sz="2800" dirty="0" smtClean="0"/>
              <a:t>Квадратное уравнение.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143380"/>
            <a:ext cx="8258204" cy="19827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7901014" cy="1636710"/>
          </a:xfrm>
        </p:spPr>
        <p:txBody>
          <a:bodyPr>
            <a:noAutofit/>
          </a:bodyPr>
          <a:lstStyle/>
          <a:p>
            <a:r>
              <a:rPr lang="ru-RU" sz="3600" u="sng" dirty="0" smtClean="0"/>
              <a:t>Квадратное уравнение </a:t>
            </a:r>
            <a:r>
              <a:rPr lang="ru-RU" sz="3600" dirty="0" smtClean="0"/>
              <a:t>– это алгебраическое уравнение вида </a:t>
            </a:r>
            <a:endParaRPr lang="ru-RU" sz="3600" dirty="0" smtClean="0"/>
          </a:p>
          <a:p>
            <a:r>
              <a:rPr lang="ru-RU" sz="3600" dirty="0" smtClean="0"/>
              <a:t>ax2 </a:t>
            </a:r>
            <a:r>
              <a:rPr lang="ru-RU" sz="3600" dirty="0" smtClean="0"/>
              <a:t>+ </a:t>
            </a:r>
            <a:r>
              <a:rPr lang="ru-RU" sz="3600" dirty="0" err="1" smtClean="0"/>
              <a:t>bx</a:t>
            </a:r>
            <a:r>
              <a:rPr lang="ru-RU" sz="3600" dirty="0" smtClean="0"/>
              <a:t> + </a:t>
            </a:r>
            <a:r>
              <a:rPr lang="ru-RU" sz="3600" dirty="0" err="1" smtClean="0"/>
              <a:t>c</a:t>
            </a:r>
            <a:r>
              <a:rPr lang="ru-RU" sz="3600" dirty="0" smtClean="0"/>
              <a:t> = 0, где </a:t>
            </a:r>
            <a:r>
              <a:rPr lang="ru-RU" sz="3600" dirty="0" err="1" smtClean="0"/>
              <a:t>х</a:t>
            </a:r>
            <a:r>
              <a:rPr lang="ru-RU" sz="3600" dirty="0" smtClean="0"/>
              <a:t> – переменная; коэффициенты а, </a:t>
            </a:r>
            <a:r>
              <a:rPr lang="ru-RU" sz="3600" dirty="0" err="1" smtClean="0"/>
              <a:t>b</a:t>
            </a:r>
            <a:r>
              <a:rPr lang="ru-RU" sz="3600" dirty="0" smtClean="0"/>
              <a:t> и с – любые действительные числа, причем, а ≠ 0</a:t>
            </a:r>
            <a:r>
              <a:rPr lang="ru-RU" sz="3600" dirty="0" smtClean="0"/>
              <a:t>.</a:t>
            </a:r>
          </a:p>
          <a:p>
            <a:endParaRPr lang="ru-RU" sz="3600" dirty="0" smtClean="0"/>
          </a:p>
          <a:p>
            <a:pPr algn="ctr"/>
            <a:r>
              <a:rPr lang="ru-RU" sz="3600" dirty="0" smtClean="0"/>
              <a:t>Квадратные уравнения бывают трёх видов: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Полные квадратные уравнения (ax2 + </a:t>
            </a:r>
            <a:r>
              <a:rPr lang="ru-RU" dirty="0" err="1" smtClean="0"/>
              <a:t>bx</a:t>
            </a:r>
            <a:r>
              <a:rPr lang="ru-RU" dirty="0" smtClean="0"/>
              <a:t> + </a:t>
            </a:r>
            <a:r>
              <a:rPr lang="ru-RU" dirty="0" err="1" smtClean="0"/>
              <a:t>c</a:t>
            </a:r>
            <a:r>
              <a:rPr lang="ru-RU" dirty="0" smtClean="0"/>
              <a:t> = 0, где 𝑏 ≠0,𝑐 ≠0).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fs00.infourok.ru/images/doc/312/312075/1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285992"/>
            <a:ext cx="7143800" cy="3643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85729"/>
            <a:ext cx="9144000" cy="2000264"/>
          </a:xfrm>
        </p:spPr>
        <p:txBody>
          <a:bodyPr>
            <a:noAutofit/>
          </a:bodyPr>
          <a:lstStyle/>
          <a:p>
            <a:r>
              <a:rPr lang="ru-RU" sz="2800" dirty="0" smtClean="0"/>
              <a:t>2. Неполные квадратные уравнения – это уравнение вида</a:t>
            </a:r>
            <a:br>
              <a:rPr lang="ru-RU" sz="2800" dirty="0" smtClean="0"/>
            </a:br>
            <a:r>
              <a:rPr lang="ru-RU" sz="2800" dirty="0" smtClean="0"/>
              <a:t>ax2 = 0 (b=c=0),</a:t>
            </a:r>
            <a:br>
              <a:rPr lang="ru-RU" sz="2800" dirty="0" smtClean="0"/>
            </a:br>
            <a:r>
              <a:rPr lang="ru-RU" sz="2800" dirty="0" smtClean="0"/>
              <a:t>ax2 + </a:t>
            </a:r>
            <a:r>
              <a:rPr lang="ru-RU" sz="2800" dirty="0" err="1" smtClean="0"/>
              <a:t>bx</a:t>
            </a:r>
            <a:r>
              <a:rPr lang="ru-RU" sz="2800" dirty="0" smtClean="0"/>
              <a:t> = 0 (</a:t>
            </a:r>
            <a:r>
              <a:rPr lang="ru-RU" sz="2800" dirty="0" err="1" smtClean="0"/>
              <a:t>c=</a:t>
            </a:r>
            <a:r>
              <a:rPr lang="ru-RU" sz="2800" dirty="0" smtClean="0"/>
              <a:t> 0),</a:t>
            </a:r>
            <a:br>
              <a:rPr lang="ru-RU" sz="2800" dirty="0" smtClean="0"/>
            </a:br>
            <a:r>
              <a:rPr lang="ru-RU" sz="2800" dirty="0" smtClean="0"/>
              <a:t>ax2 + </a:t>
            </a:r>
            <a:r>
              <a:rPr lang="ru-RU" sz="2800" dirty="0" err="1" smtClean="0"/>
              <a:t>c</a:t>
            </a:r>
            <a:r>
              <a:rPr lang="ru-RU" sz="2800" dirty="0" smtClean="0"/>
              <a:t> = 0 (b=0).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fs00.infourok.ru/images/doc/312/312075/1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500306"/>
            <a:ext cx="7143800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928826"/>
          </a:xfrm>
        </p:spPr>
        <p:txBody>
          <a:bodyPr>
            <a:noAutofit/>
          </a:bodyPr>
          <a:lstStyle/>
          <a:p>
            <a:r>
              <a:rPr lang="ru-RU" sz="2800" dirty="0" smtClean="0"/>
              <a:t>3. Приведенные квадратные уравнения – это уравнения вида x2 + </a:t>
            </a:r>
            <a:r>
              <a:rPr lang="ru-RU" sz="2800" dirty="0" err="1" smtClean="0"/>
              <a:t>px</a:t>
            </a:r>
            <a:r>
              <a:rPr lang="ru-RU" sz="2800" dirty="0" smtClean="0"/>
              <a:t> + </a:t>
            </a:r>
            <a:r>
              <a:rPr lang="ru-RU" sz="2800" dirty="0" err="1" smtClean="0"/>
              <a:t>q</a:t>
            </a:r>
            <a:r>
              <a:rPr lang="ru-RU" sz="2800" dirty="0" smtClean="0"/>
              <a:t> = 0, в котором старший коэффициент a=1, </a:t>
            </a:r>
            <a:r>
              <a:rPr lang="ru-RU" sz="2800" dirty="0" err="1" smtClean="0"/>
              <a:t>р</a:t>
            </a:r>
            <a:r>
              <a:rPr lang="ru-RU" sz="2800" dirty="0" smtClean="0"/>
              <a:t> – коэффициент при </a:t>
            </a:r>
            <a:r>
              <a:rPr lang="ru-RU" sz="2800" dirty="0" err="1" smtClean="0"/>
              <a:t>х</a:t>
            </a:r>
            <a:r>
              <a:rPr lang="ru-RU" sz="2800" dirty="0" smtClean="0"/>
              <a:t> (</a:t>
            </a:r>
            <a:r>
              <a:rPr lang="ru-RU" sz="2800" dirty="0" err="1" smtClean="0"/>
              <a:t>p=</a:t>
            </a:r>
            <a:r>
              <a:rPr lang="ru-RU" sz="2800" dirty="0" smtClean="0"/>
              <a:t> 𝑏𝑎 ), </a:t>
            </a:r>
            <a:r>
              <a:rPr lang="ru-RU" sz="2800" dirty="0" err="1" smtClean="0"/>
              <a:t>q</a:t>
            </a:r>
            <a:r>
              <a:rPr lang="ru-RU" sz="2800" dirty="0" smtClean="0"/>
              <a:t> – свободный член ( </a:t>
            </a:r>
            <a:r>
              <a:rPr lang="ru-RU" sz="2800" dirty="0" err="1" smtClean="0"/>
              <a:t>q</a:t>
            </a:r>
            <a:r>
              <a:rPr lang="ru-RU" sz="2800" dirty="0" smtClean="0"/>
              <a:t> = 𝑐𝑎 ).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fs00.infourok.ru/images/doc/221/12418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643182"/>
            <a:ext cx="7072362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Способы решений квадратных уравнений.</a:t>
            </a:r>
            <a:br>
              <a:rPr lang="ru-RU" sz="2800" dirty="0" smtClean="0"/>
            </a:br>
            <a:r>
              <a:rPr lang="ru-RU" sz="2800" dirty="0" smtClean="0"/>
              <a:t>1 способ: разложение левой части уравнения на множители.</a:t>
            </a:r>
            <a:br>
              <a:rPr lang="ru-RU" sz="2800" dirty="0" smtClean="0"/>
            </a:br>
            <a:r>
              <a:rPr lang="ru-RU" sz="2800" dirty="0" smtClean="0"/>
              <a:t>Пример: x2 +10x – 24 = 0</a:t>
            </a:r>
            <a:br>
              <a:rPr lang="ru-RU" sz="2800" dirty="0" smtClean="0"/>
            </a:br>
            <a:r>
              <a:rPr lang="ru-RU" sz="2800" dirty="0" smtClean="0"/>
              <a:t>x2 + 12x – 2x – 24 = 0</a:t>
            </a:r>
            <a:br>
              <a:rPr lang="ru-RU" sz="2800" dirty="0" smtClean="0"/>
            </a:br>
            <a:r>
              <a:rPr lang="ru-RU" sz="2800" dirty="0" err="1" smtClean="0"/>
              <a:t>x</a:t>
            </a:r>
            <a:r>
              <a:rPr lang="ru-RU" sz="2800" dirty="0" smtClean="0"/>
              <a:t> (</a:t>
            </a:r>
            <a:r>
              <a:rPr lang="ru-RU" sz="2800" dirty="0" err="1" smtClean="0"/>
              <a:t>x</a:t>
            </a:r>
            <a:r>
              <a:rPr lang="ru-RU" sz="2800" dirty="0" smtClean="0"/>
              <a:t> - 2 ) + 12( </a:t>
            </a:r>
            <a:r>
              <a:rPr lang="ru-RU" sz="2800" dirty="0" err="1" smtClean="0"/>
              <a:t>x</a:t>
            </a:r>
            <a:r>
              <a:rPr lang="ru-RU" sz="2800" dirty="0" smtClean="0"/>
              <a:t> - 2) = 0</a:t>
            </a:r>
            <a:br>
              <a:rPr lang="ru-RU" sz="2800" dirty="0" smtClean="0"/>
            </a:br>
            <a:r>
              <a:rPr lang="ru-RU" sz="2800" dirty="0" smtClean="0"/>
              <a:t>(x-2)(x+12) = 0</a:t>
            </a:r>
            <a:br>
              <a:rPr lang="ru-RU" sz="2800" dirty="0" smtClean="0"/>
            </a:br>
            <a:r>
              <a:rPr lang="ru-RU" sz="2800" dirty="0" err="1" smtClean="0"/>
              <a:t>x</a:t>
            </a:r>
            <a:r>
              <a:rPr lang="ru-RU" sz="2800" dirty="0" smtClean="0"/>
              <a:t> – 2 = 0 или </a:t>
            </a:r>
            <a:r>
              <a:rPr lang="ru-RU" sz="2800" dirty="0" err="1" smtClean="0"/>
              <a:t>x</a:t>
            </a:r>
            <a:r>
              <a:rPr lang="ru-RU" sz="2800" dirty="0" smtClean="0"/>
              <a:t> + 12 = 0</a:t>
            </a:r>
            <a:br>
              <a:rPr lang="ru-RU" sz="2800" dirty="0" smtClean="0"/>
            </a:br>
            <a:r>
              <a:rPr lang="ru-RU" sz="2800" dirty="0" err="1" smtClean="0"/>
              <a:t>x</a:t>
            </a:r>
            <a:r>
              <a:rPr lang="ru-RU" sz="2800" dirty="0" smtClean="0"/>
              <a:t> = 2 или </a:t>
            </a:r>
            <a:r>
              <a:rPr lang="ru-RU" sz="2800" dirty="0" err="1" smtClean="0"/>
              <a:t>x</a:t>
            </a:r>
            <a:r>
              <a:rPr lang="ru-RU" sz="2800" dirty="0" smtClean="0"/>
              <a:t> = - 12</a:t>
            </a:r>
            <a:br>
              <a:rPr lang="ru-RU" sz="2800" dirty="0" smtClean="0"/>
            </a:br>
            <a:r>
              <a:rPr lang="ru-RU" sz="2800" dirty="0" smtClean="0"/>
              <a:t>Ответ: х1 = 2; х2 = - 12</a:t>
            </a:r>
            <a:br>
              <a:rPr lang="ru-RU" sz="2800" dirty="0" smtClean="0"/>
            </a:br>
            <a:r>
              <a:rPr lang="ru-RU" sz="2800" dirty="0" smtClean="0"/>
              <a:t>Этот метод не всегда удобен, т.к. не всегда удается применить способ группировки.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277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МОУ «Ухотская СШ»</vt:lpstr>
      <vt:lpstr>Актуальность: тема «Квадратные уравнения» непростая, потому, что мы часто ошибаемся при счете, а использование координат даст возможность всем ученикам «видеть» ошибки и исправлять их. Объект исследования: решение квадратных уравнений. Предмет исследования: применение квадратных уравнений на координатной плоскости.</vt:lpstr>
      <vt:lpstr>Слайд 3</vt:lpstr>
      <vt:lpstr>Слайд 4</vt:lpstr>
      <vt:lpstr>Глава 1. Квадратное уравнение. </vt:lpstr>
      <vt:lpstr>1. Полные квадратные уравнения (ax2 + bx + c = 0, где 𝑏 ≠0,𝑐 ≠0).</vt:lpstr>
      <vt:lpstr>2. Неполные квадратные уравнения – это уравнение вида ax2 = 0 (b=c=0), ax2 + bx = 0 (c= 0), ax2 + c = 0 (b=0). </vt:lpstr>
      <vt:lpstr>3. Приведенные квадратные уравнения – это уравнения вида x2 + px + q = 0, в котором старший коэффициент a=1, р – коэффициент при х (p= 𝑏𝑎 ), q – свободный член ( q = 𝑐𝑎 ).</vt:lpstr>
      <vt:lpstr>Способы решений квадратных уравнений. 1 способ: разложение левой части уравнения на множители. Пример: x2 +10x – 24 = 0 x2 + 12x – 2x – 24 = 0 x (x - 2 ) + 12( x - 2) = 0 (x-2)(x+12) = 0 x – 2 = 0 или x + 12 = 0 x = 2 или x = - 12 Ответ: х1 = 2; х2 = - 12 Этот метод не всегда удобен, т.к. не всегда удается применить способ группировки. </vt:lpstr>
      <vt:lpstr>2 способ: выделение квадрата двучлена. Цель метода - привести уравнение общего вида к неполному квадратному уравнению. В этом нам помогут формулы сокращенного умножения, а именно, квадратов суммы и разности: (а + b)2 = a2 + 2ab + b2; (a – b)2 = a2 – 2ab + b2.  Пример:Решим приведенное квадратное уравнение: x2 - 6х – 7 = 0. Если к разности х 2 - 6х прибавить число 9, то получим выражение, которое можно записать в виде (х - 3)2, т. е. в виде квадрата двучлена. Прибавим к левой части число 9, а чтобы равенство не нарушилось, вычтем 9 из левой части. x2−2·x ·3+9−9−7=0 (х2 - 2·х·3 + 32) – 32 – 7 = 0 (x−3)2 – 9 – 7 = 0 (x−3)2 – 16 = 0 (x−3)2 = 16 x – 3 = -4 или х – 3 = 4 x = -1 или х = 7 Ответ: х1=-1, х2=7 Этот метод применим для любых квадратных уравнений, но не всегда удобен в использовании. Чаще всего используется для доказательства формулы корней квадратного уравнения.</vt:lpstr>
      <vt:lpstr> 3 cпособ: решение квадратных уравнений по формуле. Пример 1: 12х2 + 7х + 1 = 0 D = b2 - 4ас = 72 - 4·12·1 = 49 – 48 = 1 &gt; 0, Значит, 2 корня. √𝐷 = √1 = 1 x1 = −𝑏 + √𝐷2𝑎= − 7+12 · 12 = - 624 = - 14 x2= −𝑏 − √𝐷2𝑎 = − 7−12 · 12 = - 824 = - 13 Ответ: х1 = - 14; х2= - 13 </vt:lpstr>
      <vt:lpstr> 4 cпособ: решение квадратных уравнений с использованием теоремы Виета. Теорема: Сумма корней приведённого квадратного уравнения равна второму коэффициенту, взятому с противоположным знаком, а произведение корней равно свободному члену, т. е. 𝑥2 + px + q = 0 х1 · х2 = q x1 + x2 = - p </vt:lpstr>
      <vt:lpstr>  Глава 2. Декартова система координат. </vt:lpstr>
      <vt:lpstr>Глава 3. Практическая часть. План: 1. Придумывем рисунок (или берём готовый). 2. Наносим его на координатную плоскость (Приложение 4). 3. Делаем поправки. 4. Для каждой точки составляем уравнение (Приложение 5). Пример: точка (-5; 7). По теореме Виета: 𝑥2 + px + q = 0 х1 + х2 = - p х1 · х2 = q Получается, что х1 = - 5, х2 = 7. Далее: х1 + х2 = -5 + 7= 2; х1 · х2 = -5·7 = -35. Составляем уравнение: : 𝑥2 - 2x - 35 = 0. 5. Получаем карточку с заданием «Построить рисунок по корням квадратного уравнения». </vt:lpstr>
      <vt:lpstr>Рисунки по квадратным уравнениям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«Ухотская СШ»</dc:title>
  <dc:creator>Gamer</dc:creator>
  <cp:lastModifiedBy>123</cp:lastModifiedBy>
  <cp:revision>29</cp:revision>
  <dcterms:created xsi:type="dcterms:W3CDTF">2021-04-25T15:47:21Z</dcterms:created>
  <dcterms:modified xsi:type="dcterms:W3CDTF">2021-04-26T19:20:21Z</dcterms:modified>
</cp:coreProperties>
</file>