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4"/>
  </p:notesMasterIdLst>
  <p:sldIdLst>
    <p:sldId id="256" r:id="rId2"/>
    <p:sldId id="258" r:id="rId3"/>
    <p:sldId id="282" r:id="rId4"/>
    <p:sldId id="259" r:id="rId5"/>
    <p:sldId id="260" r:id="rId6"/>
    <p:sldId id="283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84" r:id="rId20"/>
    <p:sldId id="285" r:id="rId21"/>
    <p:sldId id="286" r:id="rId22"/>
    <p:sldId id="287" r:id="rId23"/>
    <p:sldId id="288" r:id="rId24"/>
    <p:sldId id="289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23043398221055703"/>
          <c:y val="0"/>
        </c:manualLayout>
      </c:layout>
    </c:title>
    <c:plotArea>
      <c:layout>
        <c:manualLayout>
          <c:layoutTarget val="inner"/>
          <c:xMode val="edge"/>
          <c:yMode val="edge"/>
          <c:x val="3.3740356720048909E-2"/>
          <c:y val="0.10979363426771301"/>
          <c:w val="0.50016365930763518"/>
          <c:h val="0.793252559815690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1.Зачем нужно умень считать?</c:v>
                </c:pt>
              </c:strCache>
            </c:strRef>
          </c:tx>
          <c:cat>
            <c:strRef>
              <c:f>Лист1!$A$2:$A$14</c:f>
              <c:strCache>
                <c:ptCount val="13"/>
                <c:pt idx="0">
                  <c:v>Чтобы уметь считать 3</c:v>
                </c:pt>
                <c:pt idx="1">
                  <c:v>Чтобы уметь 1</c:v>
                </c:pt>
                <c:pt idx="2">
                  <c:v>Чтобы считать 2</c:v>
                </c:pt>
                <c:pt idx="3">
                  <c:v>Это в дальнейшем пригодиться 1</c:v>
                </c:pt>
                <c:pt idx="4">
                  <c:v>Чтобы быть умным 1</c:v>
                </c:pt>
                <c:pt idx="5">
                  <c:v>Чтобы понимать сумму чисел 1</c:v>
                </c:pt>
                <c:pt idx="6">
                  <c:v>Чтобы считать деньги 1</c:v>
                </c:pt>
                <c:pt idx="7">
                  <c:v>Чтобы в магазин ходить 1</c:v>
                </c:pt>
                <c:pt idx="8">
                  <c:v>Чтобы знать 1</c:v>
                </c:pt>
                <c:pt idx="9">
                  <c:v>Чтобы быть не обманутым 1</c:v>
                </c:pt>
                <c:pt idx="10">
                  <c:v>Чтобы было легче жить 1</c:v>
                </c:pt>
                <c:pt idx="11">
                  <c:v>Чтобы узнать сколько времени 1</c:v>
                </c:pt>
                <c:pt idx="12">
                  <c:v>Ничего не ответили 7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Лист1!$A$2:$A$14</c:f>
              <c:strCache>
                <c:ptCount val="13"/>
                <c:pt idx="0">
                  <c:v>Чтобы уметь считать 3</c:v>
                </c:pt>
                <c:pt idx="1">
                  <c:v>Чтобы уметь 1</c:v>
                </c:pt>
                <c:pt idx="2">
                  <c:v>Чтобы считать 2</c:v>
                </c:pt>
                <c:pt idx="3">
                  <c:v>Это в дальнейшем пригодиться 1</c:v>
                </c:pt>
                <c:pt idx="4">
                  <c:v>Чтобы быть умным 1</c:v>
                </c:pt>
                <c:pt idx="5">
                  <c:v>Чтобы понимать сумму чисел 1</c:v>
                </c:pt>
                <c:pt idx="6">
                  <c:v>Чтобы считать деньги 1</c:v>
                </c:pt>
                <c:pt idx="7">
                  <c:v>Чтобы в магазин ходить 1</c:v>
                </c:pt>
                <c:pt idx="8">
                  <c:v>Чтобы знать 1</c:v>
                </c:pt>
                <c:pt idx="9">
                  <c:v>Чтобы быть не обманутым 1</c:v>
                </c:pt>
                <c:pt idx="10">
                  <c:v>Чтобы было легче жить 1</c:v>
                </c:pt>
                <c:pt idx="11">
                  <c:v>Чтобы узнать сколько времени 1</c:v>
                </c:pt>
                <c:pt idx="12">
                  <c:v>Ничего не ответили 7</c:v>
                </c:pt>
              </c:strCache>
            </c:strRef>
          </c:cat>
          <c:val>
            <c:numRef>
              <c:f>Лист1!$C$2:$C$14</c:f>
              <c:numCache>
                <c:formatCode>General</c:formatCode>
                <c:ptCount val="13"/>
              </c:numCache>
            </c:numRef>
          </c:val>
        </c:ser>
        <c:firstSliceAng val="0"/>
      </c:pieChart>
    </c:plotArea>
    <c:legend>
      <c:legendPos val="r"/>
      <c:legendEntry>
        <c:idx val="17"/>
        <c:delete val="1"/>
      </c:legendEntry>
      <c:layout>
        <c:manualLayout>
          <c:xMode val="edge"/>
          <c:yMode val="edge"/>
          <c:x val="0.58072345740044495"/>
          <c:y val="0.1101930864240325"/>
          <c:w val="0.40008052870542626"/>
          <c:h val="0.86844447635660016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>
        <c:manualLayout>
          <c:layoutTarget val="inner"/>
          <c:xMode val="edge"/>
          <c:yMode val="edge"/>
          <c:x val="2.5576418537866203E-2"/>
          <c:y val="0.25371022669439647"/>
          <c:w val="0.51289425628169483"/>
          <c:h val="0.6574784919258377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2. Что такое устный счет?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Когда считается в уме и слух 1</c:v>
                </c:pt>
                <c:pt idx="1">
                  <c:v>Устный счет 2</c:v>
                </c:pt>
                <c:pt idx="2">
                  <c:v>Считать в уме/голове 7</c:v>
                </c:pt>
                <c:pt idx="3">
                  <c:v>Это цифры 1</c:v>
                </c:pt>
                <c:pt idx="4">
                  <c:v>Счет который считается устно 3</c:v>
                </c:pt>
                <c:pt idx="5">
                  <c:v>Счет без калькулятора 1</c:v>
                </c:pt>
                <c:pt idx="6">
                  <c:v>Устное умножение/деление 1</c:v>
                </c:pt>
                <c:pt idx="7">
                  <c:v>Ничего не ответили 7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7</c:v>
                </c:pt>
                <c:pt idx="3">
                  <c:v>1</c:v>
                </c:pt>
                <c:pt idx="4">
                  <c:v>3</c:v>
                </c:pt>
                <c:pt idx="5">
                  <c:v>1</c:v>
                </c:pt>
                <c:pt idx="6">
                  <c:v>1</c:v>
                </c:pt>
                <c:pt idx="7">
                  <c:v>7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58278917959909993"/>
          <c:y val="0.21939569571731501"/>
          <c:w val="0.40710984243534842"/>
          <c:h val="0.74011259017384035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>
        <c:manualLayout>
          <c:layoutTarget val="inner"/>
          <c:xMode val="edge"/>
          <c:yMode val="edge"/>
          <c:x val="3.6503937007874014E-2"/>
          <c:y val="0.23134819371302215"/>
          <c:w val="0.55061679790026252"/>
          <c:h val="0.6856373458422673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3.Часто считаешь без калькулятора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Редко  2</c:v>
                </c:pt>
                <c:pt idx="1">
                  <c:v>Не очень 1</c:v>
                </c:pt>
                <c:pt idx="2">
                  <c:v>Не часто 2</c:v>
                </c:pt>
                <c:pt idx="3">
                  <c:v>Нет 2</c:v>
                </c:pt>
                <c:pt idx="4">
                  <c:v>Всегда 2</c:v>
                </c:pt>
                <c:pt idx="5">
                  <c:v>Да 13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13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73460698991573425"/>
          <c:y val="0.27111514773082052"/>
          <c:w val="0.20749827324216052"/>
          <c:h val="0.58862653727695013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>
        <c:manualLayout>
          <c:layoutTarget val="inner"/>
          <c:xMode val="edge"/>
          <c:yMode val="edge"/>
          <c:x val="5.352148086752314E-2"/>
          <c:y val="0.18306873119122999"/>
          <c:w val="0.56307293825113958"/>
          <c:h val="0.701147942399042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4.Знаете ли вы какие-нибудь приёмы устных вычислений?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Умножение 1</c:v>
                </c:pt>
                <c:pt idx="1">
                  <c:v>Знаю но не помню 2</c:v>
                </c:pt>
                <c:pt idx="2">
                  <c:v>Кроме обычного,нет 1</c:v>
                </c:pt>
                <c:pt idx="3">
                  <c:v>Нет 4</c:v>
                </c:pt>
                <c:pt idx="4">
                  <c:v>Да 8</c:v>
                </c:pt>
                <c:pt idx="5">
                  <c:v>Ничего не ответили 2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1</c:v>
                </c:pt>
                <c:pt idx="3">
                  <c:v>4</c:v>
                </c:pt>
                <c:pt idx="4">
                  <c:v>8</c:v>
                </c:pt>
                <c:pt idx="5">
                  <c:v>2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9467716535433066"/>
          <c:y val="0.31850064806667994"/>
          <c:w val="0.29479651885619562"/>
          <c:h val="0.52859053452814986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>
        <c:manualLayout>
          <c:layoutTarget val="inner"/>
          <c:xMode val="edge"/>
          <c:yMode val="edge"/>
          <c:x val="3.6306534051664605E-2"/>
          <c:y val="0.18080959706503394"/>
          <c:w val="0.57228360270755629"/>
          <c:h val="0.6955234615461456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5.Применяете ли вы эти приемы устных вычислений?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Когда вспомню 1</c:v>
                </c:pt>
                <c:pt idx="1">
                  <c:v>Иногда 1</c:v>
                </c:pt>
                <c:pt idx="2">
                  <c:v>Нет 4</c:v>
                </c:pt>
                <c:pt idx="3">
                  <c:v>Да 12</c:v>
                </c:pt>
                <c:pt idx="4">
                  <c:v>Ничего не ответили 5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4</c:v>
                </c:pt>
                <c:pt idx="3">
                  <c:v>12</c:v>
                </c:pt>
                <c:pt idx="4">
                  <c:v>5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7647548003867941"/>
          <c:y val="0.32444691949946958"/>
          <c:w val="0.31299820417184693"/>
          <c:h val="0.47861087406135433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>
        <c:manualLayout>
          <c:layoutTarget val="inner"/>
          <c:xMode val="edge"/>
          <c:yMode val="edge"/>
          <c:x val="2.6315789473684209E-2"/>
          <c:y val="0.21367393752802655"/>
          <c:w val="0.56262453377538335"/>
          <c:h val="0.6756804643317690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6.Где они могут пригодиться?</c:v>
                </c:pt>
              </c:strCache>
            </c:strRef>
          </c:tx>
          <c:cat>
            <c:strRef>
              <c:f>Лист1!$A$2:$A$11</c:f>
              <c:strCache>
                <c:ptCount val="10"/>
                <c:pt idx="0">
                  <c:v>Во всей жизни 3</c:v>
                </c:pt>
                <c:pt idx="1">
                  <c:v>Не знаю 1</c:v>
                </c:pt>
                <c:pt idx="2">
                  <c:v>В математике 1</c:v>
                </c:pt>
                <c:pt idx="3">
                  <c:v>В учебе 1</c:v>
                </c:pt>
                <c:pt idx="4">
                  <c:v>На работе, в магазине 1</c:v>
                </c:pt>
                <c:pt idx="5">
                  <c:v>Ни где 1</c:v>
                </c:pt>
                <c:pt idx="6">
                  <c:v>В любом деле 1</c:v>
                </c:pt>
                <c:pt idx="7">
                  <c:v>В будущей професии 1</c:v>
                </c:pt>
                <c:pt idx="8">
                  <c:v>Везде 9</c:v>
                </c:pt>
                <c:pt idx="9">
                  <c:v>Ничего не ответили 3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3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9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4568324354192563"/>
          <c:y val="0.22521023153049086"/>
          <c:w val="0.34068172399502694"/>
          <c:h val="0.72386752688685796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>
        <c:manualLayout>
          <c:layoutTarget val="inner"/>
          <c:xMode val="edge"/>
          <c:yMode val="edge"/>
          <c:x val="4.6240640972510016E-2"/>
          <c:y val="0.24819505889336319"/>
          <c:w val="0.56987139107611551"/>
          <c:h val="0.6843835329182869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7. Хотели бы вы узнать приемы быстрого счета,чтобы использовать их в жизни?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Да 17</c:v>
                </c:pt>
                <c:pt idx="1">
                  <c:v>ничего не ответили 4</c:v>
                </c:pt>
                <c:pt idx="2">
                  <c:v>Нет 2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</c:v>
                </c:pt>
                <c:pt idx="1">
                  <c:v>4</c:v>
                </c:pt>
                <c:pt idx="2">
                  <c:v>2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84703550214118"/>
          <c:y val="0.35495795369390182"/>
          <c:w val="0.28722627434728548"/>
          <c:h val="0.27280719086479732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7.2721821230679509E-2"/>
          <c:y val="5.9930633670791197E-2"/>
          <c:w val="0.74469834499854226"/>
          <c:h val="0.8270500562429696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формулой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1)82*5</c:v>
                </c:pt>
                <c:pt idx="1">
                  <c:v>2)85*85</c:v>
                </c:pt>
                <c:pt idx="2">
                  <c:v>3)95*97</c:v>
                </c:pt>
                <c:pt idx="3">
                  <c:v>4)42*11</c:v>
                </c:pt>
                <c:pt idx="4">
                  <c:v>5)88*11</c:v>
                </c:pt>
                <c:pt idx="5">
                  <c:v>6)725*11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7.37</c:v>
                </c:pt>
                <c:pt idx="1">
                  <c:v>11.19</c:v>
                </c:pt>
                <c:pt idx="2">
                  <c:v>8.56</c:v>
                </c:pt>
                <c:pt idx="3">
                  <c:v>3.52</c:v>
                </c:pt>
                <c:pt idx="4">
                  <c:v>5.79</c:v>
                </c:pt>
                <c:pt idx="5">
                  <c:v>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столбиком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1)82*5</c:v>
                </c:pt>
                <c:pt idx="1">
                  <c:v>2)85*85</c:v>
                </c:pt>
                <c:pt idx="2">
                  <c:v>3)95*97</c:v>
                </c:pt>
                <c:pt idx="3">
                  <c:v>4)42*11</c:v>
                </c:pt>
                <c:pt idx="4">
                  <c:v>5)88*11</c:v>
                </c:pt>
                <c:pt idx="5">
                  <c:v>6)725*11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9.8000000000000007</c:v>
                </c:pt>
                <c:pt idx="1">
                  <c:v>29</c:v>
                </c:pt>
                <c:pt idx="2">
                  <c:v>31.97</c:v>
                </c:pt>
                <c:pt idx="3">
                  <c:v>9.620000000000001</c:v>
                </c:pt>
                <c:pt idx="4">
                  <c:v>6.88</c:v>
                </c:pt>
                <c:pt idx="5">
                  <c:v>10.229999999999999</c:v>
                </c:pt>
              </c:numCache>
            </c:numRef>
          </c:val>
        </c:ser>
        <c:axId val="59706752"/>
        <c:axId val="59724928"/>
      </c:barChart>
      <c:catAx>
        <c:axId val="59706752"/>
        <c:scaling>
          <c:orientation val="minMax"/>
        </c:scaling>
        <c:axPos val="b"/>
        <c:tickLblPos val="nextTo"/>
        <c:crossAx val="59724928"/>
        <c:crosses val="autoZero"/>
        <c:auto val="1"/>
        <c:lblAlgn val="ctr"/>
        <c:lblOffset val="100"/>
      </c:catAx>
      <c:valAx>
        <c:axId val="59724928"/>
        <c:scaling>
          <c:orientation val="minMax"/>
        </c:scaling>
        <c:axPos val="l"/>
        <c:majorGridlines/>
        <c:numFmt formatCode="General" sourceLinked="1"/>
        <c:tickLblPos val="nextTo"/>
        <c:crossAx val="597067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952654780917481"/>
          <c:y val="0.40351231693237899"/>
          <c:w val="0.13037247422527354"/>
          <c:h val="0.13819530608307334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17AF19-62F9-402A-93E5-A53A09D99F01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111C88-C00C-463A-8567-991B7033A9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1C88-C00C-463A-8567-991B7033A97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1C88-C00C-463A-8567-991B7033A97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1C88-C00C-463A-8567-991B7033A97E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111C88-C00C-463A-8567-991B7033A97E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2B3C773-465A-41E9-9805-7663664F7B62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4A02651-057F-4F67-9B2A-71E978942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B3C773-465A-41E9-9805-7663664F7B62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A02651-057F-4F67-9B2A-71E978942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2B3C773-465A-41E9-9805-7663664F7B62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4A02651-057F-4F67-9B2A-71E978942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B3C773-465A-41E9-9805-7663664F7B62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A02651-057F-4F67-9B2A-71E978942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2B3C773-465A-41E9-9805-7663664F7B62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4A02651-057F-4F67-9B2A-71E978942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B3C773-465A-41E9-9805-7663664F7B62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A02651-057F-4F67-9B2A-71E978942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B3C773-465A-41E9-9805-7663664F7B62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A02651-057F-4F67-9B2A-71E978942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B3C773-465A-41E9-9805-7663664F7B62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A02651-057F-4F67-9B2A-71E978942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2B3C773-465A-41E9-9805-7663664F7B62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A02651-057F-4F67-9B2A-71E978942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B3C773-465A-41E9-9805-7663664F7B62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A02651-057F-4F67-9B2A-71E978942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B3C773-465A-41E9-9805-7663664F7B62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A02651-057F-4F67-9B2A-71E9789425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2B3C773-465A-41E9-9805-7663664F7B62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4A02651-057F-4F67-9B2A-71E978942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2357454"/>
          </a:xfrm>
        </p:spPr>
        <p:txBody>
          <a:bodyPr>
            <a:normAutofit fontScale="90000"/>
          </a:bodyPr>
          <a:lstStyle/>
          <a:p>
            <a:r>
              <a:rPr lang="ru-RU" dirty="0"/>
              <a:t>Исследовательская работа </a:t>
            </a:r>
            <a:br>
              <a:rPr lang="ru-RU" dirty="0"/>
            </a:br>
            <a:r>
              <a:rPr lang="ru-RU" dirty="0"/>
              <a:t> «Устный и быстрый счет».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143248"/>
            <a:ext cx="6400800" cy="2495552"/>
          </a:xfrm>
        </p:spPr>
        <p:txBody>
          <a:bodyPr>
            <a:noAutofit/>
          </a:bodyPr>
          <a:lstStyle/>
          <a:p>
            <a:r>
              <a:rPr lang="ru-RU" sz="2400" dirty="0" smtClean="0"/>
              <a:t>Выполнила</a:t>
            </a:r>
            <a:r>
              <a:rPr lang="ru-RU" sz="2400" dirty="0"/>
              <a:t>:</a:t>
            </a:r>
          </a:p>
          <a:p>
            <a:r>
              <a:rPr lang="ru-RU" sz="2400" dirty="0"/>
              <a:t>ученица 8 класса</a:t>
            </a:r>
          </a:p>
          <a:p>
            <a:r>
              <a:rPr lang="ru-RU" sz="2400" dirty="0" err="1"/>
              <a:t>Стафеева</a:t>
            </a:r>
            <a:r>
              <a:rPr lang="ru-RU" sz="2400" dirty="0"/>
              <a:t> Надежда.</a:t>
            </a:r>
          </a:p>
          <a:p>
            <a:r>
              <a:rPr lang="ru-RU" sz="2400" dirty="0" smtClean="0"/>
              <a:t>Руководитель:</a:t>
            </a:r>
          </a:p>
          <a:p>
            <a:r>
              <a:rPr lang="ru-RU" sz="2400" dirty="0"/>
              <a:t>Лазарева Е.П.,</a:t>
            </a:r>
          </a:p>
          <a:p>
            <a:r>
              <a:rPr lang="ru-RU" sz="2400" dirty="0"/>
              <a:t>учитель </a:t>
            </a:r>
            <a:r>
              <a:rPr lang="ru-RU" sz="2400" dirty="0" smtClean="0"/>
              <a:t>математики.</a:t>
            </a:r>
          </a:p>
          <a:p>
            <a:endParaRPr lang="ru-RU" sz="1200" dirty="0" smtClean="0"/>
          </a:p>
          <a:p>
            <a:r>
              <a:rPr lang="ru-RU" sz="1200" dirty="0" smtClean="0"/>
              <a:t>2020-2021 учебный  год</a:t>
            </a:r>
            <a:endParaRPr lang="ru-RU" sz="1200" dirty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</a:t>
            </a:r>
            <a:r>
              <a:rPr lang="ru-RU" sz="4000" dirty="0" smtClean="0"/>
              <a:t>3</a:t>
            </a:r>
            <a:r>
              <a:rPr lang="ru-RU" sz="4000" dirty="0"/>
              <a:t>) Сразу можно записать ответ, если знать, что 37*3=111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4)  число </a:t>
            </a:r>
            <a:r>
              <a:rPr lang="ru-RU" dirty="0" err="1" smtClean="0"/>
              <a:t>Шахерезады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dirty="0" smtClean="0"/>
              <a:t>1001=7*11*13</a:t>
            </a:r>
          </a:p>
          <a:p>
            <a:r>
              <a:rPr lang="ru-RU" sz="4000" dirty="0" smtClean="0"/>
              <a:t>сразу </a:t>
            </a:r>
            <a:r>
              <a:rPr lang="ru-RU" sz="4000" dirty="0"/>
              <a:t>можно получить результат: 7*11*13*678=678678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5) Наблюдая примеры: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1+3=4=2*2</a:t>
            </a:r>
            <a:r>
              <a:rPr lang="ru-RU" sz="4800" dirty="0"/>
              <a:t>, </a:t>
            </a:r>
            <a:endParaRPr lang="ru-RU" sz="4800" dirty="0" smtClean="0"/>
          </a:p>
          <a:p>
            <a:pPr>
              <a:buNone/>
            </a:pPr>
            <a:r>
              <a:rPr lang="ru-RU" sz="4800" dirty="0" smtClean="0"/>
              <a:t>1+3+5+7=16=4*4,</a:t>
            </a:r>
          </a:p>
          <a:p>
            <a:pPr>
              <a:buNone/>
            </a:pPr>
            <a:r>
              <a:rPr lang="ru-RU" sz="4800" dirty="0" smtClean="0"/>
              <a:t>1+3+5=9=3*3,</a:t>
            </a:r>
          </a:p>
          <a:p>
            <a:pPr>
              <a:buNone/>
            </a:pPr>
            <a:r>
              <a:rPr lang="ru-RU" sz="4800" dirty="0" smtClean="0"/>
              <a:t>1+3+5+7+9=5*5</a:t>
            </a:r>
            <a:endParaRPr lang="ru-RU" sz="4800" dirty="0"/>
          </a:p>
          <a:p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/>
              <a:t>6) Можно использовать для вычислений ещё одну закономерность</a:t>
            </a:r>
            <a:r>
              <a:rPr lang="ru-RU" sz="3200" dirty="0" smtClean="0"/>
              <a:t>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7239000" cy="4312620"/>
          </a:xfrm>
        </p:spPr>
        <p:txBody>
          <a:bodyPr>
            <a:normAutofit/>
          </a:bodyPr>
          <a:lstStyle/>
          <a:p>
            <a:r>
              <a:rPr lang="ru-RU" sz="4400" dirty="0"/>
              <a:t>1+2=3,    </a:t>
            </a:r>
            <a:endParaRPr lang="ru-RU" sz="4400" dirty="0" smtClean="0"/>
          </a:p>
          <a:p>
            <a:r>
              <a:rPr lang="ru-RU" sz="4400" dirty="0" smtClean="0"/>
              <a:t>4+5+6=7+8</a:t>
            </a:r>
            <a:r>
              <a:rPr lang="ru-RU" sz="4400" dirty="0"/>
              <a:t>,   </a:t>
            </a:r>
            <a:endParaRPr lang="ru-RU" sz="4400" dirty="0" smtClean="0"/>
          </a:p>
          <a:p>
            <a:pPr>
              <a:buNone/>
            </a:pPr>
            <a:r>
              <a:rPr lang="ru-RU" sz="4400" dirty="0"/>
              <a:t> </a:t>
            </a:r>
            <a:r>
              <a:rPr lang="ru-RU" sz="4400" dirty="0" smtClean="0"/>
              <a:t> </a:t>
            </a:r>
            <a:r>
              <a:rPr lang="ru-RU" sz="4400" dirty="0"/>
              <a:t>9+10+11+12=13+14+15.</a:t>
            </a:r>
          </a:p>
          <a:p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251704"/>
          </a:xfrm>
        </p:spPr>
        <p:txBody>
          <a:bodyPr>
            <a:noAutofit/>
          </a:bodyPr>
          <a:lstStyle/>
          <a:p>
            <a:pPr algn="ctr"/>
            <a:r>
              <a:rPr lang="ru-RU" sz="2000" dirty="0"/>
              <a:t>7</a:t>
            </a:r>
            <a:r>
              <a:rPr lang="ru-RU" sz="2400" dirty="0"/>
              <a:t>) Можно находить сумму любого количества последовательных натуральных чисел заметив, что сумма крайних равна сумме двух любых других, равноудалённых от начала и конца ряда.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6058"/>
            <a:ext cx="7239000" cy="366967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Например:</a:t>
            </a:r>
          </a:p>
          <a:p>
            <a:pPr>
              <a:buNone/>
            </a:pPr>
            <a:r>
              <a:rPr lang="ru-RU" sz="3600" dirty="0" smtClean="0"/>
              <a:t>5+6+7+8+9+10+11=</a:t>
            </a:r>
          </a:p>
          <a:p>
            <a:pPr>
              <a:buNone/>
            </a:pPr>
            <a:r>
              <a:rPr lang="ru-RU" sz="3600" dirty="0" smtClean="0"/>
              <a:t>(</a:t>
            </a:r>
            <a:r>
              <a:rPr lang="ru-RU" sz="3600" dirty="0"/>
              <a:t>5+11)+(6+10)+(7+9)+8</a:t>
            </a:r>
            <a:r>
              <a:rPr lang="ru-RU" sz="3600" dirty="0" smtClean="0"/>
              <a:t>=</a:t>
            </a:r>
          </a:p>
          <a:p>
            <a:pPr>
              <a:buNone/>
            </a:pPr>
            <a:r>
              <a:rPr lang="ru-RU" sz="3600" dirty="0" smtClean="0"/>
              <a:t>16*3+8=56</a:t>
            </a:r>
            <a:r>
              <a:rPr lang="ru-RU" sz="36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1.2.  «Система быстрого счёта» </a:t>
            </a:r>
            <a:r>
              <a:rPr lang="ru-RU" b="1" dirty="0" err="1"/>
              <a:t>Я.Трахтенберг</a:t>
            </a:r>
            <a:r>
              <a:rPr lang="ru-RU" b="1" dirty="0" smtClean="0"/>
              <a:t>.</a:t>
            </a:r>
            <a:endParaRPr lang="ru-RU" dirty="0"/>
          </a:p>
        </p:txBody>
      </p:sp>
      <p:pic>
        <p:nvPicPr>
          <p:cNvPr id="4" name="Содержимое 3" descr="C:\Users\123\OneDrive\Рабочий стол\Школа\Проекты 2020-21\Проект Устный счёт\258000._UY630_SR1200,630_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1643050"/>
            <a:ext cx="281615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123\OneDrive\Рабочий стол\Школа\Проекты 2020-21\Проект Устный счёт\100743305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1643050"/>
            <a:ext cx="328614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Яков </a:t>
            </a:r>
            <a:r>
              <a:rPr lang="ru-RU" dirty="0" err="1" smtClean="0"/>
              <a:t>Трахтенберг</a:t>
            </a:r>
            <a:r>
              <a:rPr lang="ru-RU" dirty="0" smtClean="0"/>
              <a:t> (1888 – 1953)</a:t>
            </a:r>
            <a:endParaRPr lang="ru-RU" dirty="0"/>
          </a:p>
        </p:txBody>
      </p:sp>
      <p:pic>
        <p:nvPicPr>
          <p:cNvPr id="4" name="Содержимое 3" descr="C:\Users\123\OneDrive\Рабочий стол\Школа\Проекты 2020-21\Проект Устный счёт\img1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928802"/>
            <a:ext cx="385765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1.3.  Ментальная арифметика</a:t>
            </a:r>
            <a:r>
              <a:rPr lang="ru-RU" b="1" dirty="0" smtClean="0"/>
              <a:t>.</a:t>
            </a:r>
            <a:endParaRPr lang="ru-RU" dirty="0"/>
          </a:p>
        </p:txBody>
      </p:sp>
      <p:pic>
        <p:nvPicPr>
          <p:cNvPr id="4" name="Содержимое 3" descr="C:\Users\123\OneDrive\Рабочий стол\Школа\Проекты 2020-21\Проект Устный счёт\10203_10295530_27c979d6e5b10277040bc742beea3c8d_abakus-13-ryadov-belyy-s-knopkoy-sbrosa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000240"/>
            <a:ext cx="621510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Практическая часть</a:t>
            </a:r>
            <a:r>
              <a:rPr lang="ru-RU" b="1" dirty="0" smtClean="0"/>
              <a:t>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642918"/>
          <a:ext cx="7686700" cy="5813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571480"/>
          <a:ext cx="7543824" cy="58848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Н.П. </a:t>
            </a:r>
            <a:r>
              <a:rPr lang="ru-RU" dirty="0" smtClean="0"/>
              <a:t>Богданов-Бельский </a:t>
            </a:r>
            <a:r>
              <a:rPr lang="ru-RU" dirty="0"/>
              <a:t>«Устный счет</a:t>
            </a:r>
            <a:r>
              <a:rPr lang="ru-RU" dirty="0" smtClean="0"/>
              <a:t>» </a:t>
            </a:r>
            <a:endParaRPr lang="ru-RU" dirty="0"/>
          </a:p>
        </p:txBody>
      </p:sp>
      <p:pic>
        <p:nvPicPr>
          <p:cNvPr id="4" name="Содержимое 3" descr="unname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1285860"/>
            <a:ext cx="3786214" cy="525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642918"/>
          <a:ext cx="7239000" cy="5813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642918"/>
          <a:ext cx="7239000" cy="5813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500042"/>
          <a:ext cx="7239000" cy="5956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28604"/>
          <a:ext cx="7239000" cy="60277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28604"/>
          <a:ext cx="7239000" cy="60277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1 </a:t>
            </a:r>
            <a:r>
              <a:rPr lang="ru-RU" b="1" dirty="0" smtClean="0"/>
              <a:t>эксперимент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Чтобы умножить число на 5 (50, 500). Алгоритм прост. Нужно разделить данное число на 2, а затем умножить на 10 (100, 1000</a:t>
            </a:r>
            <a:r>
              <a:rPr lang="ru-RU" dirty="0" smtClean="0"/>
              <a:t>).</a:t>
            </a:r>
            <a:endParaRPr lang="ru-RU" dirty="0"/>
          </a:p>
          <a:p>
            <a:r>
              <a:rPr lang="ru-RU" b="1" dirty="0"/>
              <a:t>42 ∙ 5 = (42:2) ∙ 10 =</a:t>
            </a:r>
            <a:r>
              <a:rPr lang="ru-RU" b="1" dirty="0" smtClean="0"/>
              <a:t>210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2 эксперимент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Возведение в квадрат числа, заканчивающиеся на 5. Алгоритм прост. Число до последней пятерки, умножаем на это же число плюс единица. К оставшемуся числу дописываем 25.</a:t>
            </a:r>
          </a:p>
          <a:p>
            <a:r>
              <a:rPr lang="ru-RU" b="1" dirty="0"/>
              <a:t>35 ∙ 35 = (3∙</a:t>
            </a:r>
            <a:r>
              <a:rPr lang="ru-RU" b="1" dirty="0" smtClean="0"/>
              <a:t>4)25=1225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3 </a:t>
            </a:r>
            <a:r>
              <a:rPr lang="ru-RU" b="1" dirty="0" smtClean="0"/>
              <a:t>эксперимент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1) найди недостатки сомножителей до сотни  (в кружочках</a:t>
            </a:r>
            <a:r>
              <a:rPr lang="ru-RU" dirty="0" smtClean="0"/>
              <a:t>);</a:t>
            </a:r>
          </a:p>
          <a:p>
            <a:r>
              <a:rPr lang="ru-RU" dirty="0"/>
              <a:t>2) вычти из одного сомножителя недостаток второго до сотни</a:t>
            </a:r>
            <a:r>
              <a:rPr lang="ru-RU" dirty="0" smtClean="0"/>
              <a:t>;</a:t>
            </a:r>
          </a:p>
          <a:p>
            <a:r>
              <a:rPr lang="ru-RU" dirty="0"/>
              <a:t>3) к результату припиши двумя цифрами произведение </a:t>
            </a:r>
            <a:r>
              <a:rPr lang="ru-RU" dirty="0" smtClean="0"/>
              <a:t>недостатков </a:t>
            </a:r>
            <a:r>
              <a:rPr lang="ru-RU" dirty="0"/>
              <a:t>сомножителей до сотни.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https://arhivurokov.ru/multiurok/a/a/b/aab02f0bd66eec7f80ab6976d92b6535cf2c3b8c/proiektno-issliedovatiel-skaia-rabota-ustnyi-schiet-lieghko-li-bystro-schitat-v-umie_6.png"/>
          <p:cNvPicPr/>
          <p:nvPr/>
        </p:nvPicPr>
        <p:blipFill>
          <a:blip r:embed="rId2" cstate="email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  </a:ext>
            </a:extLst>
          </a:blip>
          <a:srcRect/>
          <a:stretch>
            <a:fillRect/>
          </a:stretch>
        </p:blipFill>
        <p:spPr bwMode="auto">
          <a:xfrm>
            <a:off x="857224" y="5286388"/>
            <a:ext cx="2357454" cy="10001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4 </a:t>
            </a:r>
            <a:r>
              <a:rPr lang="ru-RU" b="1" dirty="0" smtClean="0"/>
              <a:t>эксперимент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27 </a:t>
            </a:r>
            <a:r>
              <a:rPr lang="ru-RU" dirty="0" err="1"/>
              <a:t>х</a:t>
            </a:r>
            <a:r>
              <a:rPr lang="ru-RU" dirty="0"/>
              <a:t> 11= 2 (2+7) 7 = 297;</a:t>
            </a:r>
          </a:p>
          <a:p>
            <a:r>
              <a:rPr lang="ru-RU" dirty="0"/>
              <a:t>62 </a:t>
            </a:r>
            <a:r>
              <a:rPr lang="ru-RU" dirty="0" err="1"/>
              <a:t>х</a:t>
            </a:r>
            <a:r>
              <a:rPr lang="ru-RU" dirty="0"/>
              <a:t> 11= 6 (6+2) 2 = 682.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5 </a:t>
            </a:r>
            <a:r>
              <a:rPr lang="ru-RU" b="1" dirty="0" smtClean="0"/>
              <a:t>эксперимент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86 </a:t>
            </a:r>
            <a:r>
              <a:rPr lang="ru-RU" dirty="0" err="1"/>
              <a:t>х</a:t>
            </a:r>
            <a:r>
              <a:rPr lang="ru-RU" dirty="0"/>
              <a:t> 11= 8 (8+6) 6 = 8 (14) 6 = (8+1) 46 = 946.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0856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7615262" cy="6357982"/>
          </a:xfrm>
        </p:spPr>
        <p:txBody>
          <a:bodyPr>
            <a:normAutofit/>
          </a:bodyPr>
          <a:lstStyle/>
          <a:p>
            <a:r>
              <a:rPr lang="ru-RU" b="1" dirty="0" smtClean="0"/>
              <a:t>Актуальность</a:t>
            </a:r>
            <a:r>
              <a:rPr lang="ru-RU" dirty="0" smtClean="0"/>
              <a:t> </a:t>
            </a:r>
            <a:r>
              <a:rPr lang="ru-RU" sz="2200" dirty="0" smtClean="0"/>
              <a:t>выбранной темы заключается в том, что нижеперечисленные способы быстрого счёта рассчитаны на ум «обычного» человека и не требуют уникальных способностей. Используя эти способы в жизни, мы сможем быстро считать в уме, а также повысим свою успеваемость, как на математике, так и на других уроках. Это особенно актуально, т.к. на ОГЭ и ЕГЭ по математике использование калькулятора запрещено, а время на решение ограниченно.</a:t>
            </a:r>
          </a:p>
          <a:p>
            <a:r>
              <a:rPr lang="ru-RU" sz="2800" b="1" dirty="0" smtClean="0"/>
              <a:t>Цель</a:t>
            </a:r>
            <a:r>
              <a:rPr lang="ru-RU" sz="2800" dirty="0" smtClean="0"/>
              <a:t>: найти и освоить некоторые методы и приёмы быстрого счёта и возможности их  использования  на уроках математики.</a:t>
            </a:r>
          </a:p>
          <a:p>
            <a:r>
              <a:rPr lang="ru-RU" b="1" dirty="0" smtClean="0"/>
              <a:t>Задачи</a:t>
            </a:r>
            <a:r>
              <a:rPr lang="ru-RU" dirty="0" smtClean="0"/>
              <a:t>: рассмотреть некоторые приемы быстрого умножения и на конкретных примерах показать преимущества их использования.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6 </a:t>
            </a:r>
            <a:r>
              <a:rPr lang="ru-RU" b="1" dirty="0" smtClean="0"/>
              <a:t>эксперимент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u="sng" dirty="0"/>
              <a:t>Первое правило</a:t>
            </a:r>
            <a:r>
              <a:rPr lang="ru-RU" dirty="0"/>
              <a:t>. Напишите последнюю цифру числа 633 в качестве правой цифры результата 633*11=…3</a:t>
            </a:r>
          </a:p>
          <a:p>
            <a:r>
              <a:rPr lang="ru-RU" u="sng" dirty="0"/>
              <a:t>Второе правило</a:t>
            </a:r>
            <a:r>
              <a:rPr lang="ru-RU" dirty="0"/>
              <a:t>. Каждая последующая цифра числа 633 складывается со своим правым соседом и записывается в результат. 3+3 будет 6. Перед тройкой записываем результат 6. 633*11=…63</a:t>
            </a:r>
          </a:p>
          <a:p>
            <a:r>
              <a:rPr lang="ru-RU" dirty="0"/>
              <a:t>Применим правило еще раз: 6+3 будет 9. Записываем и эту цифру в результате:633*11=…963</a:t>
            </a:r>
          </a:p>
          <a:p>
            <a:r>
              <a:rPr lang="ru-RU" u="sng" dirty="0"/>
              <a:t>Третье правило</a:t>
            </a:r>
            <a:r>
              <a:rPr lang="ru-RU" dirty="0"/>
              <a:t>. Первая цифра числа 633, то есть 6, становится левой цифрой результата:</a:t>
            </a:r>
          </a:p>
          <a:p>
            <a:r>
              <a:rPr lang="ru-RU" dirty="0"/>
              <a:t>633*11=6(6+3)(3+3)3=6963</a:t>
            </a:r>
          </a:p>
          <a:p>
            <a:r>
              <a:rPr lang="ru-RU" dirty="0"/>
              <a:t>Ответ: 6963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28604"/>
          <a:ext cx="7543824" cy="60277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285992"/>
            <a:ext cx="7239000" cy="114300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/>
              <a:t>Заключение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643578"/>
            <a:ext cx="8229600" cy="285752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274321"/>
            <a:ext cx="72390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7543824" cy="5741380"/>
          </a:xfrm>
        </p:spPr>
        <p:txBody>
          <a:bodyPr/>
          <a:lstStyle/>
          <a:p>
            <a:r>
              <a:rPr lang="ru-RU" b="1" dirty="0"/>
              <a:t> Объект исследования:</a:t>
            </a:r>
            <a:r>
              <a:rPr lang="ru-RU" dirty="0"/>
              <a:t> устные вычисления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  <a:p>
            <a:r>
              <a:rPr lang="ru-RU" b="1" dirty="0"/>
              <a:t>   Предмет исследования</a:t>
            </a:r>
            <a:r>
              <a:rPr lang="ru-RU" dirty="0"/>
              <a:t>: использование устных вычислений на уроках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  <a:p>
            <a:r>
              <a:rPr lang="ru-RU" b="1" dirty="0" smtClean="0"/>
              <a:t>Гипотеза</a:t>
            </a:r>
            <a:r>
              <a:rPr lang="ru-RU" b="1" dirty="0"/>
              <a:t>: </a:t>
            </a:r>
            <a:r>
              <a:rPr lang="ru-RU" dirty="0"/>
              <a:t>устный счет - это может быть легко, быстро и интересно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  <a:p>
            <a:r>
              <a:rPr lang="ru-RU" b="1" dirty="0"/>
              <a:t>Методы  исследования</a:t>
            </a:r>
            <a:r>
              <a:rPr lang="ru-RU" dirty="0"/>
              <a:t>: изучение и обобщение, эксперимент, анализ, опрос и анкетирование.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239000" cy="142876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/>
              <a:t>1.1. Система задач для умственного счета С.А. </a:t>
            </a:r>
            <a:r>
              <a:rPr lang="ru-RU" sz="2000" b="1" dirty="0" smtClean="0"/>
              <a:t>Рачинского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«1001 задача для умственного счета»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4" name="Содержимое 3" descr="BC4_14907791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3174" y="1714488"/>
            <a:ext cx="3571900" cy="46434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472386" cy="714380"/>
          </a:xfrm>
        </p:spPr>
        <p:txBody>
          <a:bodyPr>
            <a:normAutofit/>
          </a:bodyPr>
          <a:lstStyle/>
          <a:p>
            <a:r>
              <a:rPr lang="ru-RU" dirty="0" smtClean="0"/>
              <a:t>Рачинский С.А. (1833 – 1902)</a:t>
            </a:r>
            <a:endParaRPr lang="ru-RU" dirty="0"/>
          </a:p>
        </p:txBody>
      </p:sp>
      <p:pic>
        <p:nvPicPr>
          <p:cNvPr id="4" name="Содержимое 3" descr="03-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1357298"/>
            <a:ext cx="3571900" cy="525279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7239000" cy="581281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600" dirty="0" smtClean="0"/>
              <a:t>Практической частью была </a:t>
            </a:r>
            <a:r>
              <a:rPr lang="ru-RU" sz="3600" dirty="0"/>
              <a:t>продиктована и программа обучения: </a:t>
            </a:r>
          </a:p>
          <a:p>
            <a:pPr lvl="0"/>
            <a:r>
              <a:rPr lang="ru-RU" sz="3600" dirty="0" smtClean="0"/>
              <a:t>1.Четыре </a:t>
            </a:r>
            <a:r>
              <a:rPr lang="ru-RU" sz="3600" dirty="0"/>
              <a:t>арифметических действия с целыми числами</a:t>
            </a:r>
            <a:r>
              <a:rPr lang="ru-RU" sz="3600" dirty="0" smtClean="0"/>
              <a:t>.</a:t>
            </a:r>
          </a:p>
          <a:p>
            <a:r>
              <a:rPr lang="ru-RU" sz="3600" dirty="0" smtClean="0"/>
              <a:t>2.Простые </a:t>
            </a:r>
            <a:r>
              <a:rPr lang="ru-RU" sz="3600" dirty="0"/>
              <a:t>геометрические фигуры</a:t>
            </a:r>
            <a:r>
              <a:rPr lang="ru-RU" sz="3600" dirty="0" smtClean="0"/>
              <a:t>.</a:t>
            </a:r>
          </a:p>
          <a:p>
            <a:r>
              <a:rPr lang="ru-RU" sz="3600" dirty="0" smtClean="0"/>
              <a:t>3.Меры </a:t>
            </a:r>
            <a:r>
              <a:rPr lang="ru-RU" sz="3600" dirty="0"/>
              <a:t>длины, объёма, веса; время, денежные отношения.</a:t>
            </a:r>
          </a:p>
          <a:p>
            <a:pPr lvl="0"/>
            <a:endParaRPr lang="ru-RU" sz="3600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472386" cy="1323010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1) Приёмы последовательного умножения и деления.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Пример:</a:t>
            </a:r>
          </a:p>
          <a:p>
            <a:r>
              <a:rPr lang="ru-RU" sz="3200" dirty="0"/>
              <a:t>78*8=78*2*2*2=150*2*2=300*2=600</a:t>
            </a:r>
          </a:p>
          <a:p>
            <a:r>
              <a:rPr lang="ru-RU" sz="3200" dirty="0"/>
              <a:t>18*35=18*5*7=90*7=630</a:t>
            </a:r>
          </a:p>
          <a:p>
            <a:r>
              <a:rPr lang="ru-RU" sz="3200" dirty="0"/>
              <a:t>540:4=(540:2):2=270:2=135</a:t>
            </a:r>
          </a:p>
          <a:p>
            <a:r>
              <a:rPr lang="ru-RU" sz="3200" dirty="0"/>
              <a:t>960:15=(960:3):5=320:5=640:10=64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543824" cy="11430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2) Приёмы, основанные на значениях некоторых свойств чисел или результатов действий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7472386" cy="452693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3200" dirty="0"/>
              <a:t>(10*10+11*11+12*12+13*13+14*14):</a:t>
            </a:r>
            <a:r>
              <a:rPr lang="ru-RU" sz="3200" dirty="0" smtClean="0"/>
              <a:t>365</a:t>
            </a:r>
          </a:p>
          <a:p>
            <a:pPr>
              <a:buNone/>
            </a:pPr>
            <a:r>
              <a:rPr lang="ru-RU" sz="3200" dirty="0"/>
              <a:t> </a:t>
            </a:r>
            <a:r>
              <a:rPr lang="ru-RU" sz="3200" dirty="0" smtClean="0"/>
              <a:t>   10*10+11*11+12*12=13*13+14*14=365 </a:t>
            </a:r>
            <a:r>
              <a:rPr lang="ru-RU" sz="3200" dirty="0"/>
              <a:t>(сумма квадратов трех последовательных чисел равна сумме квадратов следующих за ними двух чисел).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107</TotalTime>
  <Words>621</Words>
  <Application>Microsoft Office PowerPoint</Application>
  <PresentationFormat>Экран (4:3)</PresentationFormat>
  <Paragraphs>91</Paragraphs>
  <Slides>32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Изящная</vt:lpstr>
      <vt:lpstr>Исследовательская работа   «Устный и быстрый счет». </vt:lpstr>
      <vt:lpstr>Н.П. Богданов-Бельский «Устный счет» </vt:lpstr>
      <vt:lpstr>Слайд 3</vt:lpstr>
      <vt:lpstr>Слайд 4</vt:lpstr>
      <vt:lpstr>1.1. Система задач для умственного счета С.А. Рачинского  «1001 задача для умственного счета» </vt:lpstr>
      <vt:lpstr>Рачинский С.А. (1833 – 1902)</vt:lpstr>
      <vt:lpstr>Слайд 7</vt:lpstr>
      <vt:lpstr>1) Приёмы последовательного умножения и деления. </vt:lpstr>
      <vt:lpstr>2) Приёмы, основанные на значениях некоторых свойств чисел или результатов действий</vt:lpstr>
      <vt:lpstr>Слайд 10</vt:lpstr>
      <vt:lpstr>4)  число Шахерезады</vt:lpstr>
      <vt:lpstr>5) Наблюдая примеры:</vt:lpstr>
      <vt:lpstr>6) Можно использовать для вычислений ещё одну закономерность:</vt:lpstr>
      <vt:lpstr>7) Можно находить сумму любого количества последовательных натуральных чисел заметив, что сумма крайних равна сумме двух любых других, равноудалённых от начала и конца ряда. </vt:lpstr>
      <vt:lpstr>1.2.  «Система быстрого счёта» Я.Трахтенберг.</vt:lpstr>
      <vt:lpstr>Яков Трахтенберг (1888 – 1953)</vt:lpstr>
      <vt:lpstr>1.3.  Ментальная арифметика.</vt:lpstr>
      <vt:lpstr>Практическая часть.</vt:lpstr>
      <vt:lpstr>Слайд 19</vt:lpstr>
      <vt:lpstr>Слайд 20</vt:lpstr>
      <vt:lpstr>Слайд 21</vt:lpstr>
      <vt:lpstr>Слайд 22</vt:lpstr>
      <vt:lpstr>Слайд 23</vt:lpstr>
      <vt:lpstr>Слайд 24</vt:lpstr>
      <vt:lpstr>1 эксперимент</vt:lpstr>
      <vt:lpstr>2 эксперимент.</vt:lpstr>
      <vt:lpstr>3 эксперимент</vt:lpstr>
      <vt:lpstr>4 эксперимент</vt:lpstr>
      <vt:lpstr>5 эксперимент</vt:lpstr>
      <vt:lpstr>6 эксперимент</vt:lpstr>
      <vt:lpstr>Слайд 31</vt:lpstr>
      <vt:lpstr>Заключение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  «Устный и быстрый счет».</dc:title>
  <dc:creator>HOME</dc:creator>
  <cp:lastModifiedBy>123</cp:lastModifiedBy>
  <cp:revision>12</cp:revision>
  <dcterms:created xsi:type="dcterms:W3CDTF">2021-05-04T10:17:46Z</dcterms:created>
  <dcterms:modified xsi:type="dcterms:W3CDTF">2021-05-11T18:35:17Z</dcterms:modified>
</cp:coreProperties>
</file>